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9144000" cy="51435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media/image7.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4754880" cy="5143500"/>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3" name="Picture 2" descr="image.jpg"/>
          <p:cNvPicPr>
            <a:picLocks noChangeAspect="1"/>
          </p:cNvPicPr>
          <p:nvPr/>
        </p:nvPicPr>
        <p:blipFill>
          <a:blip r:embed="rId2"/>
          <a:stretch>
            <a:fillRect/>
          </a:stretch>
        </p:blipFill>
        <p:spPr>
          <a:xfrm>
            <a:off x="4754880" y="0"/>
            <a:ext cx="4389120" cy="5143500"/>
          </a:xfrm>
          <a:prstGeom prst="rect">
            <a:avLst/>
          </a:prstGeom>
        </p:spPr>
      </p:pic>
      <p:sp>
        <p:nvSpPr>
          <p:cNvPr id="4" name="Rectangle 3"/>
          <p:cNvSpPr/>
          <p:nvPr/>
        </p:nvSpPr>
        <p:spPr>
          <a:xfrm>
            <a:off x="4754880" y="0"/>
            <a:ext cx="4389120" cy="5143500"/>
          </a:xfrm>
          <a:prstGeom prst="rect">
            <a:avLst/>
          </a:prstGeom>
          <a:solidFill>
            <a:srgbClr val="0B1829">
              <a:alpha val="5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5" name="Picture 4" descr="image.png"/>
          <p:cNvPicPr>
            <a:picLocks noChangeAspect="1"/>
          </p:cNvPicPr>
          <p:nvPr/>
        </p:nvPicPr>
        <p:blipFill>
          <a:blip r:embed="rId3"/>
          <a:stretch>
            <a:fillRect/>
          </a:stretch>
        </p:blipFill>
        <p:spPr>
          <a:xfrm>
            <a:off x="457200" y="251460"/>
            <a:ext cx="1465217" cy="320040"/>
          </a:xfrm>
          <a:prstGeom prst="rect">
            <a:avLst/>
          </a:prstGeom>
        </p:spPr>
      </p:pic>
      <p:sp>
        <p:nvSpPr>
          <p:cNvPr id="6" name="TextBox 5"/>
          <p:cNvSpPr txBox="1"/>
          <p:nvPr/>
        </p:nvSpPr>
        <p:spPr>
          <a:xfrm>
            <a:off x="457200" y="617220"/>
            <a:ext cx="3840480" cy="182880"/>
          </a:xfrm>
          <a:prstGeom prst="rect">
            <a:avLst/>
          </a:prstGeom>
          <a:noFill/>
        </p:spPr>
        <p:txBody>
          <a:bodyPr wrap="square">
            <a:spAutoFit/>
          </a:bodyPr>
          <a:lstStyle/>
          <a:p>
            <a:pPr algn="l"/>
            <a:r>
              <a:rPr sz="800" b="1" i="0">
                <a:solidFill>
                  <a:srgbClr val="1B9D8E"/>
                </a:solidFill>
                <a:latin typeface="Calibri"/>
              </a:rPr>
              <a:t>A  WELLNESS FRANCHISE GROUP  COMPANY</a:t>
            </a:r>
          </a:p>
        </p:txBody>
      </p:sp>
      <p:sp>
        <p:nvSpPr>
          <p:cNvPr id="7" name="TextBox 6"/>
          <p:cNvSpPr txBox="1"/>
          <p:nvPr/>
        </p:nvSpPr>
        <p:spPr>
          <a:xfrm>
            <a:off x="457200" y="1388745"/>
            <a:ext cx="4297680" cy="548640"/>
          </a:xfrm>
          <a:prstGeom prst="rect">
            <a:avLst/>
          </a:prstGeom>
          <a:noFill/>
        </p:spPr>
        <p:txBody>
          <a:bodyPr wrap="square">
            <a:spAutoFit/>
          </a:bodyPr>
          <a:lstStyle/>
          <a:p>
            <a:pPr algn="l"/>
            <a:r>
              <a:rPr sz="4800" b="1" i="0">
                <a:solidFill>
                  <a:srgbClr val="FFFFFF"/>
                </a:solidFill>
                <a:latin typeface="Calibri"/>
              </a:rPr>
              <a:t>RegenHealth</a:t>
            </a:r>
          </a:p>
        </p:txBody>
      </p:sp>
      <p:sp>
        <p:nvSpPr>
          <p:cNvPr id="8" name="TextBox 7"/>
          <p:cNvSpPr txBox="1"/>
          <p:nvPr/>
        </p:nvSpPr>
        <p:spPr>
          <a:xfrm>
            <a:off x="457200" y="1918745"/>
            <a:ext cx="4297680" cy="548640"/>
          </a:xfrm>
          <a:prstGeom prst="rect">
            <a:avLst/>
          </a:prstGeom>
          <a:noFill/>
        </p:spPr>
        <p:txBody>
          <a:bodyPr wrap="square">
            <a:spAutoFit/>
          </a:bodyPr>
          <a:lstStyle/>
          <a:p>
            <a:pPr algn="l"/>
            <a:r>
              <a:rPr sz="4800" b="1" i="0">
                <a:solidFill>
                  <a:srgbClr val="1B9D8E"/>
                </a:solidFill>
                <a:latin typeface="Calibri"/>
              </a:rPr>
              <a:t>Physicians</a:t>
            </a:r>
          </a:p>
        </p:txBody>
      </p:sp>
      <p:sp>
        <p:nvSpPr>
          <p:cNvPr id="9" name="TextBox 8"/>
          <p:cNvSpPr txBox="1"/>
          <p:nvPr/>
        </p:nvSpPr>
        <p:spPr>
          <a:xfrm>
            <a:off x="457200" y="2828925"/>
            <a:ext cx="4297680" cy="274320"/>
          </a:xfrm>
          <a:prstGeom prst="rect">
            <a:avLst/>
          </a:prstGeom>
          <a:noFill/>
        </p:spPr>
        <p:txBody>
          <a:bodyPr wrap="square">
            <a:spAutoFit/>
          </a:bodyPr>
          <a:lstStyle/>
          <a:p>
            <a:pPr algn="l"/>
            <a:r>
              <a:rPr sz="1300" b="0" i="1">
                <a:solidFill>
                  <a:srgbClr val="CCD8E8"/>
                </a:solidFill>
                <a:latin typeface="Calibri"/>
              </a:rPr>
              <a:t>Physician-Led Regenerative Medicine &amp; Longevity Platform</a:t>
            </a:r>
          </a:p>
        </p:txBody>
      </p:sp>
      <p:sp>
        <p:nvSpPr>
          <p:cNvPr id="10" name="TextBox 9"/>
          <p:cNvSpPr txBox="1"/>
          <p:nvPr/>
        </p:nvSpPr>
        <p:spPr>
          <a:xfrm>
            <a:off x="457200" y="3240405"/>
            <a:ext cx="4297680" cy="228600"/>
          </a:xfrm>
          <a:prstGeom prst="rect">
            <a:avLst/>
          </a:prstGeom>
          <a:noFill/>
        </p:spPr>
        <p:txBody>
          <a:bodyPr wrap="square">
            <a:spAutoFit/>
          </a:bodyPr>
          <a:lstStyle/>
          <a:p>
            <a:pPr algn="l"/>
            <a:r>
              <a:rPr sz="1100" b="0" i="0">
                <a:solidFill>
                  <a:srgbClr val="8A9AAD"/>
                </a:solidFill>
                <a:latin typeface="Calibri"/>
              </a:rPr>
              <a:t>Confidential Investor Presentation  ·  April 2026</a:t>
            </a:r>
          </a:p>
        </p:txBody>
      </p:sp>
      <p:sp>
        <p:nvSpPr>
          <p:cNvPr id="11" name="TextBox 10"/>
          <p:cNvSpPr txBox="1"/>
          <p:nvPr/>
        </p:nvSpPr>
        <p:spPr>
          <a:xfrm>
            <a:off x="457200" y="3469005"/>
            <a:ext cx="4297680" cy="228600"/>
          </a:xfrm>
          <a:prstGeom prst="rect">
            <a:avLst/>
          </a:prstGeom>
          <a:noFill/>
        </p:spPr>
        <p:txBody>
          <a:bodyPr wrap="square">
            <a:spAutoFit/>
          </a:bodyPr>
          <a:lstStyle/>
          <a:p>
            <a:pPr algn="l"/>
            <a:r>
              <a:rPr sz="1000" b="0" i="0">
                <a:solidFill>
                  <a:srgbClr val="8A9AAD"/>
                </a:solidFill>
                <a:latin typeface="Calibri"/>
              </a:rPr>
              <a:t>James Zimbler, CEO  ·  Dr. Ajit Dhaliwal, MD — CMO  ·  Vincent Butta, COO</a:t>
            </a:r>
          </a:p>
        </p:txBody>
      </p:sp>
      <p:sp>
        <p:nvSpPr>
          <p:cNvPr id="12" name="Rectangle 11"/>
          <p:cNvSpPr/>
          <p:nvPr/>
        </p:nvSpPr>
        <p:spPr>
          <a:xfrm>
            <a:off x="0" y="4217670"/>
            <a:ext cx="9144000" cy="925830"/>
          </a:xfrm>
          <a:prstGeom prst="rect">
            <a:avLst/>
          </a:prstGeom>
          <a:solidFill>
            <a:srgbClr val="0710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0" y="4400550"/>
            <a:ext cx="1828800" cy="391160"/>
          </a:xfrm>
          <a:prstGeom prst="rect">
            <a:avLst/>
          </a:prstGeom>
          <a:noFill/>
        </p:spPr>
        <p:txBody>
          <a:bodyPr wrap="square">
            <a:spAutoFit/>
          </a:bodyPr>
          <a:lstStyle/>
          <a:p>
            <a:pPr algn="ctr"/>
            <a:r>
              <a:rPr sz="2200" b="1" i="0">
                <a:solidFill>
                  <a:srgbClr val="1B9D8E"/>
                </a:solidFill>
                <a:latin typeface="Calibri"/>
              </a:rPr>
              <a:t>$3.25M</a:t>
            </a:r>
          </a:p>
        </p:txBody>
      </p:sp>
      <p:sp>
        <p:nvSpPr>
          <p:cNvPr id="14" name="TextBox 13"/>
          <p:cNvSpPr txBox="1"/>
          <p:nvPr/>
        </p:nvSpPr>
        <p:spPr>
          <a:xfrm>
            <a:off x="0" y="4763770"/>
            <a:ext cx="1828800" cy="182880"/>
          </a:xfrm>
          <a:prstGeom prst="rect">
            <a:avLst/>
          </a:prstGeom>
          <a:noFill/>
        </p:spPr>
        <p:txBody>
          <a:bodyPr wrap="square">
            <a:spAutoFit/>
          </a:bodyPr>
          <a:lstStyle/>
          <a:p>
            <a:pPr algn="ctr"/>
            <a:r>
              <a:rPr sz="900" b="0" i="0">
                <a:solidFill>
                  <a:srgbClr val="8A9AAD"/>
                </a:solidFill>
                <a:latin typeface="Calibri"/>
              </a:rPr>
              <a:t>SAFE Raise — 506(b)</a:t>
            </a:r>
          </a:p>
        </p:txBody>
      </p:sp>
      <p:sp>
        <p:nvSpPr>
          <p:cNvPr id="15" name="Rectangle 14"/>
          <p:cNvSpPr/>
          <p:nvPr/>
        </p:nvSpPr>
        <p:spPr>
          <a:xfrm>
            <a:off x="1828800" y="4309110"/>
            <a:ext cx="9525" cy="742950"/>
          </a:xfrm>
          <a:prstGeom prst="rect">
            <a:avLst/>
          </a:prstGeom>
          <a:solidFill>
            <a:srgbClr val="2030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1828800" y="4400550"/>
            <a:ext cx="1828800" cy="391160"/>
          </a:xfrm>
          <a:prstGeom prst="rect">
            <a:avLst/>
          </a:prstGeom>
          <a:noFill/>
        </p:spPr>
        <p:txBody>
          <a:bodyPr wrap="square">
            <a:spAutoFit/>
          </a:bodyPr>
          <a:lstStyle/>
          <a:p>
            <a:pPr algn="ctr"/>
            <a:r>
              <a:rPr sz="2200" b="1" i="0">
                <a:solidFill>
                  <a:srgbClr val="1B9D8E"/>
                </a:solidFill>
                <a:latin typeface="Calibri"/>
              </a:rPr>
              <a:t>$10M</a:t>
            </a:r>
          </a:p>
        </p:txBody>
      </p:sp>
      <p:sp>
        <p:nvSpPr>
          <p:cNvPr id="17" name="TextBox 16"/>
          <p:cNvSpPr txBox="1"/>
          <p:nvPr/>
        </p:nvSpPr>
        <p:spPr>
          <a:xfrm>
            <a:off x="1828800" y="4763770"/>
            <a:ext cx="1828800" cy="182880"/>
          </a:xfrm>
          <a:prstGeom prst="rect">
            <a:avLst/>
          </a:prstGeom>
          <a:noFill/>
        </p:spPr>
        <p:txBody>
          <a:bodyPr wrap="square">
            <a:spAutoFit/>
          </a:bodyPr>
          <a:lstStyle/>
          <a:p>
            <a:pPr algn="ctr"/>
            <a:r>
              <a:rPr sz="900" b="0" i="0">
                <a:solidFill>
                  <a:srgbClr val="8A9AAD"/>
                </a:solidFill>
                <a:latin typeface="Calibri"/>
              </a:rPr>
              <a:t>Pre-Money Val.</a:t>
            </a:r>
          </a:p>
        </p:txBody>
      </p:sp>
      <p:sp>
        <p:nvSpPr>
          <p:cNvPr id="18" name="Rectangle 17"/>
          <p:cNvSpPr/>
          <p:nvPr/>
        </p:nvSpPr>
        <p:spPr>
          <a:xfrm>
            <a:off x="3657600" y="4309110"/>
            <a:ext cx="9525" cy="742950"/>
          </a:xfrm>
          <a:prstGeom prst="rect">
            <a:avLst/>
          </a:prstGeom>
          <a:solidFill>
            <a:srgbClr val="2030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3657600" y="4400550"/>
            <a:ext cx="1828800" cy="391160"/>
          </a:xfrm>
          <a:prstGeom prst="rect">
            <a:avLst/>
          </a:prstGeom>
          <a:noFill/>
        </p:spPr>
        <p:txBody>
          <a:bodyPr wrap="square">
            <a:spAutoFit/>
          </a:bodyPr>
          <a:lstStyle/>
          <a:p>
            <a:pPr algn="ctr"/>
            <a:r>
              <a:rPr sz="2200" b="1" i="0">
                <a:solidFill>
                  <a:srgbClr val="1B9D8E"/>
                </a:solidFill>
                <a:latin typeface="Calibri"/>
              </a:rPr>
              <a:t>20%</a:t>
            </a:r>
          </a:p>
        </p:txBody>
      </p:sp>
      <p:sp>
        <p:nvSpPr>
          <p:cNvPr id="20" name="TextBox 19"/>
          <p:cNvSpPr txBox="1"/>
          <p:nvPr/>
        </p:nvSpPr>
        <p:spPr>
          <a:xfrm>
            <a:off x="3657600" y="4763770"/>
            <a:ext cx="1828800" cy="182880"/>
          </a:xfrm>
          <a:prstGeom prst="rect">
            <a:avLst/>
          </a:prstGeom>
          <a:noFill/>
        </p:spPr>
        <p:txBody>
          <a:bodyPr wrap="square">
            <a:spAutoFit/>
          </a:bodyPr>
          <a:lstStyle/>
          <a:p>
            <a:pPr algn="ctr"/>
            <a:r>
              <a:rPr sz="900" b="0" i="0">
                <a:solidFill>
                  <a:srgbClr val="8A9AAD"/>
                </a:solidFill>
                <a:latin typeface="Calibri"/>
              </a:rPr>
              <a:t>SAFE Discount</a:t>
            </a:r>
          </a:p>
        </p:txBody>
      </p:sp>
      <p:sp>
        <p:nvSpPr>
          <p:cNvPr id="21" name="Rectangle 20"/>
          <p:cNvSpPr/>
          <p:nvPr/>
        </p:nvSpPr>
        <p:spPr>
          <a:xfrm>
            <a:off x="5486400" y="4309110"/>
            <a:ext cx="9525" cy="742950"/>
          </a:xfrm>
          <a:prstGeom prst="rect">
            <a:avLst/>
          </a:prstGeom>
          <a:solidFill>
            <a:srgbClr val="2030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TextBox 21"/>
          <p:cNvSpPr txBox="1"/>
          <p:nvPr/>
        </p:nvSpPr>
        <p:spPr>
          <a:xfrm>
            <a:off x="5486400" y="4400550"/>
            <a:ext cx="1828800" cy="391160"/>
          </a:xfrm>
          <a:prstGeom prst="rect">
            <a:avLst/>
          </a:prstGeom>
          <a:noFill/>
        </p:spPr>
        <p:txBody>
          <a:bodyPr wrap="square">
            <a:spAutoFit/>
          </a:bodyPr>
          <a:lstStyle/>
          <a:p>
            <a:pPr algn="ctr"/>
            <a:r>
              <a:rPr sz="2200" b="1" i="0">
                <a:solidFill>
                  <a:srgbClr val="1B9D8E"/>
                </a:solidFill>
                <a:latin typeface="Calibri"/>
              </a:rPr>
              <a:t>2</a:t>
            </a:r>
          </a:p>
        </p:txBody>
      </p:sp>
      <p:sp>
        <p:nvSpPr>
          <p:cNvPr id="23" name="TextBox 22"/>
          <p:cNvSpPr txBox="1"/>
          <p:nvPr/>
        </p:nvSpPr>
        <p:spPr>
          <a:xfrm>
            <a:off x="5486400" y="4763770"/>
            <a:ext cx="1828800" cy="182880"/>
          </a:xfrm>
          <a:prstGeom prst="rect">
            <a:avLst/>
          </a:prstGeom>
          <a:noFill/>
        </p:spPr>
        <p:txBody>
          <a:bodyPr wrap="square">
            <a:spAutoFit/>
          </a:bodyPr>
          <a:lstStyle/>
          <a:p>
            <a:pPr algn="ctr"/>
            <a:r>
              <a:rPr sz="900" b="0" i="0">
                <a:solidFill>
                  <a:srgbClr val="8A9AAD"/>
                </a:solidFill>
                <a:latin typeface="Calibri"/>
              </a:rPr>
              <a:t>Live Locations</a:t>
            </a:r>
          </a:p>
        </p:txBody>
      </p:sp>
      <p:sp>
        <p:nvSpPr>
          <p:cNvPr id="24" name="Rectangle 23"/>
          <p:cNvSpPr/>
          <p:nvPr/>
        </p:nvSpPr>
        <p:spPr>
          <a:xfrm>
            <a:off x="7315200" y="4309110"/>
            <a:ext cx="9525" cy="742950"/>
          </a:xfrm>
          <a:prstGeom prst="rect">
            <a:avLst/>
          </a:prstGeom>
          <a:solidFill>
            <a:srgbClr val="2030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7315200" y="4400550"/>
            <a:ext cx="1828800" cy="391160"/>
          </a:xfrm>
          <a:prstGeom prst="rect">
            <a:avLst/>
          </a:prstGeom>
          <a:noFill/>
        </p:spPr>
        <p:txBody>
          <a:bodyPr wrap="square">
            <a:spAutoFit/>
          </a:bodyPr>
          <a:lstStyle/>
          <a:p>
            <a:pPr algn="ctr"/>
            <a:r>
              <a:rPr sz="2200" b="1" i="0">
                <a:solidFill>
                  <a:srgbClr val="1B9D8E"/>
                </a:solidFill>
                <a:latin typeface="Calibri"/>
              </a:rPr>
              <a:t>50+</a:t>
            </a:r>
          </a:p>
        </p:txBody>
      </p:sp>
      <p:sp>
        <p:nvSpPr>
          <p:cNvPr id="26" name="TextBox 25"/>
          <p:cNvSpPr txBox="1"/>
          <p:nvPr/>
        </p:nvSpPr>
        <p:spPr>
          <a:xfrm>
            <a:off x="7315200" y="4763770"/>
            <a:ext cx="1828800" cy="182880"/>
          </a:xfrm>
          <a:prstGeom prst="rect">
            <a:avLst/>
          </a:prstGeom>
          <a:noFill/>
        </p:spPr>
        <p:txBody>
          <a:bodyPr wrap="square">
            <a:spAutoFit/>
          </a:bodyPr>
          <a:lstStyle/>
          <a:p>
            <a:pPr algn="ctr"/>
            <a:r>
              <a:rPr sz="900" b="0" i="0">
                <a:solidFill>
                  <a:srgbClr val="8A9AAD"/>
                </a:solidFill>
                <a:latin typeface="Calibri"/>
              </a:rPr>
              <a:t>5-Year Target</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TIERED LOCATION MODEL</a:t>
            </a:r>
          </a:p>
        </p:txBody>
      </p:sp>
      <p:sp>
        <p:nvSpPr>
          <p:cNvPr id="4" name="TextBox 3"/>
          <p:cNvSpPr txBox="1"/>
          <p:nvPr/>
        </p:nvSpPr>
        <p:spPr>
          <a:xfrm>
            <a:off x="457200" y="412416"/>
            <a:ext cx="8229600" cy="576000"/>
          </a:xfrm>
          <a:prstGeom prst="rect">
            <a:avLst/>
          </a:prstGeom>
          <a:noFill/>
        </p:spPr>
        <p:txBody>
          <a:bodyPr wrap="square">
            <a:spAutoFit/>
          </a:bodyPr>
          <a:lstStyle/>
          <a:p>
            <a:pPr algn="l"/>
            <a:r>
              <a:rPr sz="3000" b="1" i="0">
                <a:solidFill>
                  <a:srgbClr val="1A202C"/>
                </a:solidFill>
                <a:latin typeface="Calibri"/>
              </a:rPr>
              <a:t>Three Tiers — Maximum Market Penetration</a:t>
            </a:r>
          </a:p>
        </p:txBody>
      </p:sp>
      <p:sp>
        <p:nvSpPr>
          <p:cNvPr id="5" name="Rectangle 4"/>
          <p:cNvSpPr/>
          <p:nvPr/>
        </p:nvSpPr>
        <p:spPr>
          <a:xfrm>
            <a:off x="457200" y="957960"/>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9" name="TextBox 8"/>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0" name="Rectangle 9"/>
          <p:cNvSpPr/>
          <p:nvPr/>
        </p:nvSpPr>
        <p:spPr>
          <a:xfrm>
            <a:off x="457200" y="1048320"/>
            <a:ext cx="2621280" cy="359280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11" name="Picture 10" descr="image.jpg"/>
          <p:cNvPicPr>
            <a:picLocks noChangeAspect="1"/>
          </p:cNvPicPr>
          <p:nvPr/>
        </p:nvPicPr>
        <p:blipFill>
          <a:blip r:embed="rId2"/>
          <a:stretch>
            <a:fillRect/>
          </a:stretch>
        </p:blipFill>
        <p:spPr>
          <a:xfrm>
            <a:off x="457200" y="1048320"/>
            <a:ext cx="2621280" cy="1508976"/>
          </a:xfrm>
          <a:prstGeom prst="rect">
            <a:avLst/>
          </a:prstGeom>
        </p:spPr>
      </p:pic>
      <p:sp>
        <p:nvSpPr>
          <p:cNvPr id="12" name="Rectangle 11"/>
          <p:cNvSpPr/>
          <p:nvPr/>
        </p:nvSpPr>
        <p:spPr>
          <a:xfrm>
            <a:off x="640080" y="1231200"/>
            <a:ext cx="320040" cy="320040"/>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640080" y="1231200"/>
            <a:ext cx="320040" cy="320040"/>
          </a:xfrm>
          <a:prstGeom prst="rect">
            <a:avLst/>
          </a:prstGeom>
          <a:noFill/>
        </p:spPr>
        <p:txBody>
          <a:bodyPr wrap="square">
            <a:spAutoFit/>
          </a:bodyPr>
          <a:lstStyle/>
          <a:p>
            <a:pPr algn="ctr"/>
            <a:r>
              <a:rPr sz="1100" b="1" i="0">
                <a:solidFill>
                  <a:srgbClr val="FFFFFF"/>
                </a:solidFill>
                <a:latin typeface="Calibri"/>
              </a:rPr>
              <a:t>01</a:t>
            </a:r>
          </a:p>
        </p:txBody>
      </p:sp>
      <p:sp>
        <p:nvSpPr>
          <p:cNvPr id="14" name="TextBox 13"/>
          <p:cNvSpPr txBox="1"/>
          <p:nvPr/>
        </p:nvSpPr>
        <p:spPr>
          <a:xfrm>
            <a:off x="548640" y="2740176"/>
            <a:ext cx="2438400" cy="228600"/>
          </a:xfrm>
          <a:prstGeom prst="rect">
            <a:avLst/>
          </a:prstGeom>
          <a:noFill/>
        </p:spPr>
        <p:txBody>
          <a:bodyPr wrap="square">
            <a:spAutoFit/>
          </a:bodyPr>
          <a:lstStyle/>
          <a:p>
            <a:pPr algn="l"/>
            <a:r>
              <a:rPr sz="1100" b="1" i="0">
                <a:solidFill>
                  <a:srgbClr val="0B1829"/>
                </a:solidFill>
                <a:latin typeface="Calibri"/>
              </a:rPr>
              <a:t>SATELLITE CLINIC</a:t>
            </a:r>
          </a:p>
        </p:txBody>
      </p:sp>
      <p:sp>
        <p:nvSpPr>
          <p:cNvPr id="15" name="TextBox 14"/>
          <p:cNvSpPr txBox="1"/>
          <p:nvPr/>
        </p:nvSpPr>
        <p:spPr>
          <a:xfrm>
            <a:off x="548640" y="2968776"/>
            <a:ext cx="2438400" cy="182880"/>
          </a:xfrm>
          <a:prstGeom prst="rect">
            <a:avLst/>
          </a:prstGeom>
          <a:noFill/>
        </p:spPr>
        <p:txBody>
          <a:bodyPr wrap="square">
            <a:spAutoFit/>
          </a:bodyPr>
          <a:lstStyle/>
          <a:p>
            <a:pPr algn="l"/>
            <a:r>
              <a:rPr sz="900" b="0" i="1">
                <a:solidFill>
                  <a:srgbClr val="8A9AAD"/>
                </a:solidFill>
                <a:latin typeface="Calibri"/>
              </a:rPr>
              <a:t>~1,000 sq ft  ·  RegenHealth Physicians</a:t>
            </a:r>
          </a:p>
        </p:txBody>
      </p:sp>
      <p:sp>
        <p:nvSpPr>
          <p:cNvPr id="16" name="Rectangle 15"/>
          <p:cNvSpPr/>
          <p:nvPr/>
        </p:nvSpPr>
        <p:spPr>
          <a:xfrm>
            <a:off x="548640" y="3243096"/>
            <a:ext cx="24384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TextBox 16"/>
          <p:cNvSpPr txBox="1"/>
          <p:nvPr/>
        </p:nvSpPr>
        <p:spPr>
          <a:xfrm>
            <a:off x="548640" y="3517416"/>
            <a:ext cx="2438400" cy="940824"/>
          </a:xfrm>
          <a:prstGeom prst="rect">
            <a:avLst/>
          </a:prstGeom>
          <a:noFill/>
        </p:spPr>
        <p:txBody>
          <a:bodyPr wrap="square">
            <a:spAutoFit/>
          </a:bodyPr>
          <a:lstStyle/>
          <a:p>
            <a:pPr algn="l">
              <a:lnSpc>
                <a:spcPts val="1650"/>
              </a:lnSpc>
            </a:pPr>
            <a:r>
              <a:rPr sz="1000" b="0">
                <a:solidFill>
                  <a:srgbClr val="4A5568"/>
                </a:solidFill>
                <a:latin typeface="Calibri"/>
              </a:rPr>
              <a:t>—  $1.5M – 2.5M revenue / yr</a:t>
            </a:r>
          </a:p>
          <a:p>
            <a:pPr algn="l">
              <a:lnSpc>
                <a:spcPts val="1650"/>
              </a:lnSpc>
            </a:pPr>
            <a:r>
              <a:rPr sz="1000" b="0">
                <a:solidFill>
                  <a:srgbClr val="4A5568"/>
                </a:solidFill>
                <a:latin typeface="Calibri"/>
              </a:rPr>
              <a:t>—  Lowest CapEx to open</a:t>
            </a:r>
          </a:p>
          <a:p>
            <a:pPr algn="l">
              <a:lnSpc>
                <a:spcPts val="1650"/>
              </a:lnSpc>
            </a:pPr>
            <a:r>
              <a:rPr sz="1000" b="0">
                <a:solidFill>
                  <a:srgbClr val="4A5568"/>
                </a:solidFill>
                <a:latin typeface="Calibri"/>
              </a:rPr>
              <a:t>—  6–8% franchise royalty</a:t>
            </a:r>
          </a:p>
          <a:p>
            <a:pPr algn="l">
              <a:lnSpc>
                <a:spcPts val="1650"/>
              </a:lnSpc>
            </a:pPr>
            <a:r>
              <a:rPr sz="1000" b="0">
                <a:solidFill>
                  <a:srgbClr val="4A5568"/>
                </a:solidFill>
                <a:latin typeface="Calibri"/>
              </a:rPr>
              <a:t>—  Fastest to replicate</a:t>
            </a:r>
          </a:p>
          <a:p>
            <a:pPr algn="l">
              <a:lnSpc>
                <a:spcPts val="1650"/>
              </a:lnSpc>
            </a:pPr>
            <a:r>
              <a:rPr sz="1000" b="0">
                <a:solidFill>
                  <a:srgbClr val="4A5568"/>
                </a:solidFill>
                <a:latin typeface="Calibri"/>
              </a:rPr>
              <a:t>—  Medical buildings · Hotels · Gyms</a:t>
            </a:r>
          </a:p>
        </p:txBody>
      </p:sp>
      <p:sp>
        <p:nvSpPr>
          <p:cNvPr id="18" name="Rectangle 17"/>
          <p:cNvSpPr/>
          <p:nvPr/>
        </p:nvSpPr>
        <p:spPr>
          <a:xfrm>
            <a:off x="3261360" y="1048320"/>
            <a:ext cx="2621280" cy="359280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19" name="Picture 18" descr="image.jpg"/>
          <p:cNvPicPr>
            <a:picLocks noChangeAspect="1"/>
          </p:cNvPicPr>
          <p:nvPr/>
        </p:nvPicPr>
        <p:blipFill>
          <a:blip r:embed="rId3"/>
          <a:stretch>
            <a:fillRect/>
          </a:stretch>
        </p:blipFill>
        <p:spPr>
          <a:xfrm>
            <a:off x="3261360" y="1048320"/>
            <a:ext cx="2621280" cy="1508976"/>
          </a:xfrm>
          <a:prstGeom prst="rect">
            <a:avLst/>
          </a:prstGeom>
        </p:spPr>
      </p:pic>
      <p:sp>
        <p:nvSpPr>
          <p:cNvPr id="20" name="Rectangle 19"/>
          <p:cNvSpPr/>
          <p:nvPr/>
        </p:nvSpPr>
        <p:spPr>
          <a:xfrm>
            <a:off x="3444240" y="1231200"/>
            <a:ext cx="320040" cy="320040"/>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TextBox 20"/>
          <p:cNvSpPr txBox="1"/>
          <p:nvPr/>
        </p:nvSpPr>
        <p:spPr>
          <a:xfrm>
            <a:off x="3444240" y="1231200"/>
            <a:ext cx="320040" cy="320040"/>
          </a:xfrm>
          <a:prstGeom prst="rect">
            <a:avLst/>
          </a:prstGeom>
          <a:noFill/>
        </p:spPr>
        <p:txBody>
          <a:bodyPr wrap="square">
            <a:spAutoFit/>
          </a:bodyPr>
          <a:lstStyle/>
          <a:p>
            <a:pPr algn="ctr"/>
            <a:r>
              <a:rPr sz="1100" b="1" i="0">
                <a:solidFill>
                  <a:srgbClr val="FFFFFF"/>
                </a:solidFill>
                <a:latin typeface="Calibri"/>
              </a:rPr>
              <a:t>02</a:t>
            </a:r>
          </a:p>
        </p:txBody>
      </p:sp>
      <p:sp>
        <p:nvSpPr>
          <p:cNvPr id="22" name="TextBox 21"/>
          <p:cNvSpPr txBox="1"/>
          <p:nvPr/>
        </p:nvSpPr>
        <p:spPr>
          <a:xfrm>
            <a:off x="3352800" y="2740176"/>
            <a:ext cx="2438400" cy="228600"/>
          </a:xfrm>
          <a:prstGeom prst="rect">
            <a:avLst/>
          </a:prstGeom>
          <a:noFill/>
        </p:spPr>
        <p:txBody>
          <a:bodyPr wrap="square">
            <a:spAutoFit/>
          </a:bodyPr>
          <a:lstStyle/>
          <a:p>
            <a:pPr algn="l"/>
            <a:r>
              <a:rPr sz="1100" b="1" i="0">
                <a:solidFill>
                  <a:srgbClr val="1B9D8E"/>
                </a:solidFill>
                <a:latin typeface="Calibri"/>
              </a:rPr>
              <a:t>REGEN WELLNESS CENTER</a:t>
            </a:r>
          </a:p>
        </p:txBody>
      </p:sp>
      <p:sp>
        <p:nvSpPr>
          <p:cNvPr id="23" name="TextBox 22"/>
          <p:cNvSpPr txBox="1"/>
          <p:nvPr/>
        </p:nvSpPr>
        <p:spPr>
          <a:xfrm>
            <a:off x="3352800" y="2968776"/>
            <a:ext cx="2438400" cy="182880"/>
          </a:xfrm>
          <a:prstGeom prst="rect">
            <a:avLst/>
          </a:prstGeom>
          <a:noFill/>
        </p:spPr>
        <p:txBody>
          <a:bodyPr wrap="square">
            <a:spAutoFit/>
          </a:bodyPr>
          <a:lstStyle/>
          <a:p>
            <a:pPr algn="l"/>
            <a:r>
              <a:rPr sz="900" b="0" i="1">
                <a:solidFill>
                  <a:srgbClr val="8A9AAD"/>
                </a:solidFill>
                <a:latin typeface="Calibri"/>
              </a:rPr>
              <a:t>3,500–4,000 sq ft  ·  Regen Wellness Center + RegenHealth</a:t>
            </a:r>
          </a:p>
        </p:txBody>
      </p:sp>
      <p:sp>
        <p:nvSpPr>
          <p:cNvPr id="24" name="Rectangle 23"/>
          <p:cNvSpPr/>
          <p:nvPr/>
        </p:nvSpPr>
        <p:spPr>
          <a:xfrm>
            <a:off x="3352800" y="3243096"/>
            <a:ext cx="24384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3352800" y="3517416"/>
            <a:ext cx="2438400" cy="940824"/>
          </a:xfrm>
          <a:prstGeom prst="rect">
            <a:avLst/>
          </a:prstGeom>
          <a:noFill/>
        </p:spPr>
        <p:txBody>
          <a:bodyPr wrap="square">
            <a:spAutoFit/>
          </a:bodyPr>
          <a:lstStyle/>
          <a:p>
            <a:pPr algn="l">
              <a:lnSpc>
                <a:spcPts val="1650"/>
              </a:lnSpc>
            </a:pPr>
            <a:r>
              <a:rPr sz="1000" b="0">
                <a:solidFill>
                  <a:srgbClr val="4A5568"/>
                </a:solidFill>
                <a:latin typeface="Calibri"/>
              </a:rPr>
              <a:t>—  $2M – 4M revenue / yr</a:t>
            </a:r>
          </a:p>
          <a:p>
            <a:pPr algn="l">
              <a:lnSpc>
                <a:spcPts val="1650"/>
              </a:lnSpc>
            </a:pPr>
            <a:r>
              <a:rPr sz="1000" b="0">
                <a:solidFill>
                  <a:srgbClr val="4A5568"/>
                </a:solidFill>
                <a:latin typeface="Calibri"/>
              </a:rPr>
              <a:t>—  Membership + clinical revenue</a:t>
            </a:r>
          </a:p>
          <a:p>
            <a:pPr algn="l">
              <a:lnSpc>
                <a:spcPts val="1650"/>
              </a:lnSpc>
            </a:pPr>
            <a:r>
              <a:rPr sz="1000" b="0">
                <a:solidFill>
                  <a:srgbClr val="4A5568"/>
                </a:solidFill>
                <a:latin typeface="Calibri"/>
              </a:rPr>
              <a:t>—  Dual-brand power</a:t>
            </a:r>
          </a:p>
          <a:p>
            <a:pPr algn="l">
              <a:lnSpc>
                <a:spcPts val="1650"/>
              </a:lnSpc>
            </a:pPr>
            <a:r>
              <a:rPr sz="1000" b="0">
                <a:solidFill>
                  <a:srgbClr val="4A5568"/>
                </a:solidFill>
                <a:latin typeface="Calibri"/>
              </a:rPr>
              <a:t>—  Higher LTV per member</a:t>
            </a:r>
          </a:p>
          <a:p>
            <a:pPr algn="l">
              <a:lnSpc>
                <a:spcPts val="1650"/>
              </a:lnSpc>
            </a:pPr>
            <a:r>
              <a:rPr sz="1000" b="0">
                <a:solidFill>
                  <a:srgbClr val="4A5568"/>
                </a:solidFill>
                <a:latin typeface="Calibri"/>
              </a:rPr>
              <a:t>—  Standalone · Hotel · Gym conversion</a:t>
            </a:r>
          </a:p>
        </p:txBody>
      </p:sp>
      <p:sp>
        <p:nvSpPr>
          <p:cNvPr id="26" name="Rectangle 25"/>
          <p:cNvSpPr/>
          <p:nvPr/>
        </p:nvSpPr>
        <p:spPr>
          <a:xfrm>
            <a:off x="6065520" y="1048320"/>
            <a:ext cx="2621280" cy="359280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27" name="Picture 26" descr="image.jpg"/>
          <p:cNvPicPr>
            <a:picLocks noChangeAspect="1"/>
          </p:cNvPicPr>
          <p:nvPr/>
        </p:nvPicPr>
        <p:blipFill>
          <a:blip r:embed="rId4"/>
          <a:stretch>
            <a:fillRect/>
          </a:stretch>
        </p:blipFill>
        <p:spPr>
          <a:xfrm>
            <a:off x="6065520" y="1048320"/>
            <a:ext cx="2621280" cy="1508976"/>
          </a:xfrm>
          <a:prstGeom prst="rect">
            <a:avLst/>
          </a:prstGeom>
        </p:spPr>
      </p:pic>
      <p:sp>
        <p:nvSpPr>
          <p:cNvPr id="28" name="Rectangle 27"/>
          <p:cNvSpPr/>
          <p:nvPr/>
        </p:nvSpPr>
        <p:spPr>
          <a:xfrm>
            <a:off x="6248400" y="1231200"/>
            <a:ext cx="320040" cy="320040"/>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9" name="TextBox 28"/>
          <p:cNvSpPr txBox="1"/>
          <p:nvPr/>
        </p:nvSpPr>
        <p:spPr>
          <a:xfrm>
            <a:off x="6248400" y="1231200"/>
            <a:ext cx="320040" cy="320040"/>
          </a:xfrm>
          <a:prstGeom prst="rect">
            <a:avLst/>
          </a:prstGeom>
          <a:noFill/>
        </p:spPr>
        <p:txBody>
          <a:bodyPr wrap="square">
            <a:spAutoFit/>
          </a:bodyPr>
          <a:lstStyle/>
          <a:p>
            <a:pPr algn="ctr"/>
            <a:r>
              <a:rPr sz="1100" b="1" i="0">
                <a:solidFill>
                  <a:srgbClr val="FFFFFF"/>
                </a:solidFill>
                <a:latin typeface="Calibri"/>
              </a:rPr>
              <a:t>03</a:t>
            </a:r>
          </a:p>
        </p:txBody>
      </p:sp>
      <p:sp>
        <p:nvSpPr>
          <p:cNvPr id="30" name="TextBox 29"/>
          <p:cNvSpPr txBox="1"/>
          <p:nvPr/>
        </p:nvSpPr>
        <p:spPr>
          <a:xfrm>
            <a:off x="6156960" y="2740176"/>
            <a:ext cx="2438400" cy="228600"/>
          </a:xfrm>
          <a:prstGeom prst="rect">
            <a:avLst/>
          </a:prstGeom>
          <a:noFill/>
        </p:spPr>
        <p:txBody>
          <a:bodyPr wrap="square">
            <a:spAutoFit/>
          </a:bodyPr>
          <a:lstStyle/>
          <a:p>
            <a:pPr algn="l"/>
            <a:r>
              <a:rPr sz="1100" b="1" i="0">
                <a:solidFill>
                  <a:srgbClr val="A8791F"/>
                </a:solidFill>
                <a:latin typeface="Calibri"/>
              </a:rPr>
              <a:t>AETHERA INSTITUTE</a:t>
            </a:r>
          </a:p>
        </p:txBody>
      </p:sp>
      <p:sp>
        <p:nvSpPr>
          <p:cNvPr id="31" name="TextBox 30"/>
          <p:cNvSpPr txBox="1"/>
          <p:nvPr/>
        </p:nvSpPr>
        <p:spPr>
          <a:xfrm>
            <a:off x="6156960" y="2968776"/>
            <a:ext cx="2438400" cy="182880"/>
          </a:xfrm>
          <a:prstGeom prst="rect">
            <a:avLst/>
          </a:prstGeom>
          <a:noFill/>
        </p:spPr>
        <p:txBody>
          <a:bodyPr wrap="square">
            <a:spAutoFit/>
          </a:bodyPr>
          <a:lstStyle/>
          <a:p>
            <a:pPr algn="l"/>
            <a:r>
              <a:rPr sz="900" b="0" i="1">
                <a:solidFill>
                  <a:srgbClr val="8A9AAD"/>
                </a:solidFill>
                <a:latin typeface="Calibri"/>
              </a:rPr>
              <a:t>163,000 sq ft  ·  Aethera Wellness Institute</a:t>
            </a:r>
          </a:p>
        </p:txBody>
      </p:sp>
      <p:sp>
        <p:nvSpPr>
          <p:cNvPr id="32" name="Rectangle 31"/>
          <p:cNvSpPr/>
          <p:nvPr/>
        </p:nvSpPr>
        <p:spPr>
          <a:xfrm>
            <a:off x="6156960" y="3243096"/>
            <a:ext cx="24384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3" name="TextBox 32"/>
          <p:cNvSpPr txBox="1"/>
          <p:nvPr/>
        </p:nvSpPr>
        <p:spPr>
          <a:xfrm>
            <a:off x="6156960" y="3517416"/>
            <a:ext cx="2438400" cy="940824"/>
          </a:xfrm>
          <a:prstGeom prst="rect">
            <a:avLst/>
          </a:prstGeom>
          <a:noFill/>
        </p:spPr>
        <p:txBody>
          <a:bodyPr wrap="square">
            <a:spAutoFit/>
          </a:bodyPr>
          <a:lstStyle/>
          <a:p>
            <a:pPr algn="l">
              <a:lnSpc>
                <a:spcPts val="1650"/>
              </a:lnSpc>
            </a:pPr>
            <a:r>
              <a:rPr sz="1000" b="0">
                <a:solidFill>
                  <a:srgbClr val="4A5568"/>
                </a:solidFill>
                <a:latin typeface="Calibri"/>
              </a:rPr>
              <a:t>—  $4M – 15M+ revenue / yr</a:t>
            </a:r>
          </a:p>
          <a:p>
            <a:pPr algn="l">
              <a:lnSpc>
                <a:spcPts val="1650"/>
              </a:lnSpc>
            </a:pPr>
            <a:r>
              <a:rPr sz="1000" b="0">
                <a:solidFill>
                  <a:srgbClr val="4A5568"/>
                </a:solidFill>
                <a:latin typeface="Calibri"/>
              </a:rPr>
              <a:t>—  Highest brand valuation</a:t>
            </a:r>
          </a:p>
          <a:p>
            <a:pPr algn="l">
              <a:lnSpc>
                <a:spcPts val="1650"/>
              </a:lnSpc>
            </a:pPr>
            <a:r>
              <a:rPr sz="1000" b="0">
                <a:solidFill>
                  <a:srgbClr val="4A5568"/>
                </a:solidFill>
                <a:latin typeface="Calibri"/>
              </a:rPr>
              <a:t>—  Institutional LP model</a:t>
            </a:r>
          </a:p>
          <a:p>
            <a:pPr algn="l">
              <a:lnSpc>
                <a:spcPts val="1650"/>
              </a:lnSpc>
            </a:pPr>
            <a:r>
              <a:rPr sz="1000" b="0">
                <a:solidFill>
                  <a:srgbClr val="4A5568"/>
                </a:solidFill>
                <a:latin typeface="Calibri"/>
              </a:rPr>
              <a:t>—  Destination + franchise</a:t>
            </a:r>
          </a:p>
          <a:p>
            <a:pPr algn="l">
              <a:lnSpc>
                <a:spcPts val="1650"/>
              </a:lnSpc>
            </a:pPr>
            <a:r>
              <a:rPr sz="1000" b="0">
                <a:solidFill>
                  <a:srgbClr val="4A5568"/>
                </a:solidFill>
                <a:latin typeface="Calibri"/>
              </a:rPr>
              <a:t>—  Resort · Hotel conversion</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FRANCHISE &amp; LICENSING STRATEGY</a:t>
            </a:r>
          </a:p>
        </p:txBody>
      </p:sp>
      <p:sp>
        <p:nvSpPr>
          <p:cNvPr id="4" name="TextBox 3"/>
          <p:cNvSpPr txBox="1"/>
          <p:nvPr/>
        </p:nvSpPr>
        <p:spPr>
          <a:xfrm>
            <a:off x="7486800" y="228600"/>
            <a:ext cx="1200000" cy="228600"/>
          </a:xfrm>
          <a:prstGeom prst="rect">
            <a:avLst/>
          </a:prstGeom>
          <a:noFill/>
        </p:spPr>
        <p:txBody>
          <a:bodyPr wrap="none">
            <a:spAutoFit/>
          </a:bodyPr>
          <a:lstStyle/>
          <a:p>
            <a:pPr algn="r"/>
            <a:r>
              <a:rPr sz="1000" b="0" i="0">
                <a:solidFill>
                  <a:srgbClr val="8A9AAD"/>
                </a:solidFill>
                <a:latin typeface="Calibri"/>
              </a:rPr>
              <a:t>Launch + franchise simultaneously</a:t>
            </a:r>
          </a:p>
        </p:txBody>
      </p:sp>
      <p:sp>
        <p:nvSpPr>
          <p:cNvPr id="5" name="TextBox 4"/>
          <p:cNvSpPr txBox="1"/>
          <p:nvPr/>
        </p:nvSpPr>
        <p:spPr>
          <a:xfrm>
            <a:off x="457200" y="412416"/>
            <a:ext cx="8229600" cy="576000"/>
          </a:xfrm>
          <a:prstGeom prst="rect">
            <a:avLst/>
          </a:prstGeom>
          <a:noFill/>
        </p:spPr>
        <p:txBody>
          <a:bodyPr wrap="square">
            <a:spAutoFit/>
          </a:bodyPr>
          <a:lstStyle/>
          <a:p>
            <a:pPr algn="l"/>
            <a:r>
              <a:rPr sz="3000" b="1" i="0">
                <a:solidFill>
                  <a:srgbClr val="1A202C"/>
                </a:solidFill>
                <a:latin typeface="Calibri"/>
              </a:rPr>
              <a:t>Franchise &amp; Licensing Strategy</a:t>
            </a:r>
          </a:p>
        </p:txBody>
      </p:sp>
      <p:sp>
        <p:nvSpPr>
          <p:cNvPr id="6" name="Rectangle 5"/>
          <p:cNvSpPr/>
          <p:nvPr/>
        </p:nvSpPr>
        <p:spPr>
          <a:xfrm>
            <a:off x="457200" y="957960"/>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10" name="TextBox 9"/>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1" name="TextBox 10"/>
          <p:cNvSpPr txBox="1"/>
          <p:nvPr/>
        </p:nvSpPr>
        <p:spPr>
          <a:xfrm>
            <a:off x="457200" y="1048320"/>
            <a:ext cx="3785616" cy="274320"/>
          </a:xfrm>
          <a:prstGeom prst="rect">
            <a:avLst/>
          </a:prstGeom>
          <a:noFill/>
        </p:spPr>
        <p:txBody>
          <a:bodyPr wrap="square">
            <a:spAutoFit/>
          </a:bodyPr>
          <a:lstStyle/>
          <a:p>
            <a:pPr algn="l"/>
            <a:r>
              <a:rPr sz="1400" b="1" i="0">
                <a:solidFill>
                  <a:srgbClr val="1A202C"/>
                </a:solidFill>
                <a:latin typeface="Calibri"/>
              </a:rPr>
              <a:t>How It Works</a:t>
            </a:r>
          </a:p>
        </p:txBody>
      </p:sp>
      <p:sp>
        <p:nvSpPr>
          <p:cNvPr id="12" name="TextBox 11"/>
          <p:cNvSpPr txBox="1"/>
          <p:nvPr/>
        </p:nvSpPr>
        <p:spPr>
          <a:xfrm>
            <a:off x="457200" y="1414080"/>
            <a:ext cx="3785616" cy="1321488"/>
          </a:xfrm>
          <a:prstGeom prst="rect">
            <a:avLst/>
          </a:prstGeom>
          <a:noFill/>
        </p:spPr>
        <p:txBody>
          <a:bodyPr wrap="square">
            <a:spAutoFit/>
          </a:bodyPr>
          <a:lstStyle/>
          <a:p>
            <a:pPr algn="l">
              <a:lnSpc>
                <a:spcPts val="2039"/>
              </a:lnSpc>
            </a:pPr>
            <a:r>
              <a:rPr sz="1200" b="0">
                <a:solidFill>
                  <a:srgbClr val="4A5568"/>
                </a:solidFill>
                <a:latin typeface="Calibri"/>
              </a:rPr>
              <a:t>—  Turn-key clinic-in-a-box — full training &amp; supply chain</a:t>
            </a:r>
          </a:p>
          <a:p>
            <a:pPr algn="l">
              <a:lnSpc>
                <a:spcPts val="2039"/>
              </a:lnSpc>
            </a:pPr>
            <a:r>
              <a:rPr sz="1200" b="0">
                <a:solidFill>
                  <a:srgbClr val="4A5568"/>
                </a:solidFill>
                <a:latin typeface="Calibri"/>
              </a:rPr>
              <a:t>—  MSO Licensing — clinical layer in physician-owned states</a:t>
            </a:r>
          </a:p>
          <a:p>
            <a:pPr algn="l">
              <a:lnSpc>
                <a:spcPts val="2039"/>
              </a:lnSpc>
            </a:pPr>
            <a:r>
              <a:rPr sz="1200" b="0">
                <a:solidFill>
                  <a:srgbClr val="4A5568"/>
                </a:solidFill>
                <a:latin typeface="Calibri"/>
              </a:rPr>
              <a:t>—  Royalties — 6–8% of gross revenue per franchisee</a:t>
            </a:r>
          </a:p>
          <a:p>
            <a:pPr algn="l">
              <a:lnSpc>
                <a:spcPts val="2039"/>
              </a:lnSpc>
            </a:pPr>
            <a:r>
              <a:rPr sz="1200" b="0">
                <a:solidFill>
                  <a:srgbClr val="4A5568"/>
                </a:solidFill>
                <a:latin typeface="Calibri"/>
              </a:rPr>
              <a:t>—  Pooled marketing fund + GHL CRM tech stack</a:t>
            </a:r>
          </a:p>
        </p:txBody>
      </p:sp>
      <p:sp>
        <p:nvSpPr>
          <p:cNvPr id="13" name="TextBox 12"/>
          <p:cNvSpPr txBox="1"/>
          <p:nvPr/>
        </p:nvSpPr>
        <p:spPr>
          <a:xfrm>
            <a:off x="457200" y="3011673"/>
            <a:ext cx="3785616" cy="228600"/>
          </a:xfrm>
          <a:prstGeom prst="rect">
            <a:avLst/>
          </a:prstGeom>
          <a:noFill/>
        </p:spPr>
        <p:txBody>
          <a:bodyPr wrap="square">
            <a:spAutoFit/>
          </a:bodyPr>
          <a:lstStyle/>
          <a:p>
            <a:pPr algn="l"/>
            <a:r>
              <a:rPr sz="1200" b="1" i="0">
                <a:solidFill>
                  <a:srgbClr val="1A202C"/>
                </a:solidFill>
                <a:latin typeface="Calibri"/>
              </a:rPr>
              <a:t>Expansion Targets</a:t>
            </a:r>
          </a:p>
        </p:txBody>
      </p:sp>
      <p:sp>
        <p:nvSpPr>
          <p:cNvPr id="14" name="Rectangle 13"/>
          <p:cNvSpPr/>
          <p:nvPr/>
        </p:nvSpPr>
        <p:spPr>
          <a:xfrm>
            <a:off x="457200" y="3285993"/>
            <a:ext cx="1231392" cy="274320"/>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457200" y="3285993"/>
            <a:ext cx="1231392" cy="274320"/>
          </a:xfrm>
          <a:prstGeom prst="rect">
            <a:avLst/>
          </a:prstGeom>
          <a:noFill/>
        </p:spPr>
        <p:txBody>
          <a:bodyPr wrap="square">
            <a:spAutoFit/>
          </a:bodyPr>
          <a:lstStyle/>
          <a:p>
            <a:pPr algn="ctr"/>
            <a:r>
              <a:rPr sz="1000" b="1" i="0">
                <a:solidFill>
                  <a:srgbClr val="FFFFFF"/>
                </a:solidFill>
                <a:latin typeface="Calibri"/>
              </a:rPr>
              <a:t>NYC 2nd Location</a:t>
            </a:r>
          </a:p>
        </p:txBody>
      </p:sp>
      <p:sp>
        <p:nvSpPr>
          <p:cNvPr id="16" name="Rectangle 15"/>
          <p:cNvSpPr/>
          <p:nvPr/>
        </p:nvSpPr>
        <p:spPr>
          <a:xfrm>
            <a:off x="1780032" y="3285993"/>
            <a:ext cx="1231392" cy="274320"/>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TextBox 16"/>
          <p:cNvSpPr txBox="1"/>
          <p:nvPr/>
        </p:nvSpPr>
        <p:spPr>
          <a:xfrm>
            <a:off x="1780032" y="3285993"/>
            <a:ext cx="1231392" cy="274320"/>
          </a:xfrm>
          <a:prstGeom prst="rect">
            <a:avLst/>
          </a:prstGeom>
          <a:noFill/>
        </p:spPr>
        <p:txBody>
          <a:bodyPr wrap="square">
            <a:spAutoFit/>
          </a:bodyPr>
          <a:lstStyle/>
          <a:p>
            <a:pPr algn="ctr"/>
            <a:r>
              <a:rPr sz="1000" b="1" i="0">
                <a:solidFill>
                  <a:srgbClr val="FFFFFF"/>
                </a:solidFill>
                <a:latin typeface="Calibri"/>
              </a:rPr>
              <a:t>Nashville</a:t>
            </a:r>
          </a:p>
        </p:txBody>
      </p:sp>
      <p:sp>
        <p:nvSpPr>
          <p:cNvPr id="18" name="Rectangle 17"/>
          <p:cNvSpPr/>
          <p:nvPr/>
        </p:nvSpPr>
        <p:spPr>
          <a:xfrm>
            <a:off x="3102864" y="3285993"/>
            <a:ext cx="1231392" cy="274320"/>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3102864" y="3285993"/>
            <a:ext cx="1231392" cy="274320"/>
          </a:xfrm>
          <a:prstGeom prst="rect">
            <a:avLst/>
          </a:prstGeom>
          <a:noFill/>
        </p:spPr>
        <p:txBody>
          <a:bodyPr wrap="square">
            <a:spAutoFit/>
          </a:bodyPr>
          <a:lstStyle/>
          <a:p>
            <a:pPr algn="ctr"/>
            <a:r>
              <a:rPr sz="1000" b="1" i="0">
                <a:solidFill>
                  <a:srgbClr val="FFFFFF"/>
                </a:solidFill>
                <a:latin typeface="Calibri"/>
              </a:rPr>
              <a:t>Austin</a:t>
            </a:r>
          </a:p>
        </p:txBody>
      </p:sp>
      <p:sp>
        <p:nvSpPr>
          <p:cNvPr id="20" name="Rectangle 19"/>
          <p:cNvSpPr/>
          <p:nvPr/>
        </p:nvSpPr>
        <p:spPr>
          <a:xfrm>
            <a:off x="457200" y="3651753"/>
            <a:ext cx="1231392" cy="274320"/>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TextBox 20"/>
          <p:cNvSpPr txBox="1"/>
          <p:nvPr/>
        </p:nvSpPr>
        <p:spPr>
          <a:xfrm>
            <a:off x="457200" y="3651753"/>
            <a:ext cx="1231392" cy="274320"/>
          </a:xfrm>
          <a:prstGeom prst="rect">
            <a:avLst/>
          </a:prstGeom>
          <a:noFill/>
        </p:spPr>
        <p:txBody>
          <a:bodyPr wrap="square">
            <a:spAutoFit/>
          </a:bodyPr>
          <a:lstStyle/>
          <a:p>
            <a:pPr algn="ctr"/>
            <a:r>
              <a:rPr sz="1000" b="1" i="0">
                <a:solidFill>
                  <a:srgbClr val="FFFFFF"/>
                </a:solidFill>
                <a:latin typeface="Calibri"/>
              </a:rPr>
              <a:t>Miami</a:t>
            </a:r>
          </a:p>
        </p:txBody>
      </p:sp>
      <p:sp>
        <p:nvSpPr>
          <p:cNvPr id="22" name="Rectangle 21"/>
          <p:cNvSpPr/>
          <p:nvPr/>
        </p:nvSpPr>
        <p:spPr>
          <a:xfrm>
            <a:off x="1780032" y="3651753"/>
            <a:ext cx="1231392" cy="274320"/>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TextBox 22"/>
          <p:cNvSpPr txBox="1"/>
          <p:nvPr/>
        </p:nvSpPr>
        <p:spPr>
          <a:xfrm>
            <a:off x="1780032" y="3651753"/>
            <a:ext cx="1231392" cy="274320"/>
          </a:xfrm>
          <a:prstGeom prst="rect">
            <a:avLst/>
          </a:prstGeom>
          <a:noFill/>
        </p:spPr>
        <p:txBody>
          <a:bodyPr wrap="square">
            <a:spAutoFit/>
          </a:bodyPr>
          <a:lstStyle/>
          <a:p>
            <a:pPr algn="ctr"/>
            <a:r>
              <a:rPr sz="1000" b="1" i="0">
                <a:solidFill>
                  <a:srgbClr val="FFFFFF"/>
                </a:solidFill>
                <a:latin typeface="Calibri"/>
              </a:rPr>
              <a:t>Sacramento</a:t>
            </a:r>
          </a:p>
        </p:txBody>
      </p:sp>
      <p:sp>
        <p:nvSpPr>
          <p:cNvPr id="24" name="Rectangle 23"/>
          <p:cNvSpPr/>
          <p:nvPr/>
        </p:nvSpPr>
        <p:spPr>
          <a:xfrm>
            <a:off x="3102864" y="3651753"/>
            <a:ext cx="1231392" cy="274320"/>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3102864" y="3651753"/>
            <a:ext cx="1231392" cy="274320"/>
          </a:xfrm>
          <a:prstGeom prst="rect">
            <a:avLst/>
          </a:prstGeom>
          <a:noFill/>
        </p:spPr>
        <p:txBody>
          <a:bodyPr wrap="square">
            <a:spAutoFit/>
          </a:bodyPr>
          <a:lstStyle/>
          <a:p>
            <a:pPr algn="ctr"/>
            <a:r>
              <a:rPr sz="1000" b="1" i="0">
                <a:solidFill>
                  <a:srgbClr val="FFFFFF"/>
                </a:solidFill>
                <a:latin typeface="Calibri"/>
              </a:rPr>
              <a:t>National Rollout</a:t>
            </a:r>
          </a:p>
        </p:txBody>
      </p:sp>
      <p:sp>
        <p:nvSpPr>
          <p:cNvPr id="26" name="TextBox 25"/>
          <p:cNvSpPr txBox="1"/>
          <p:nvPr/>
        </p:nvSpPr>
        <p:spPr>
          <a:xfrm>
            <a:off x="4608576" y="1048320"/>
            <a:ext cx="4078224" cy="274320"/>
          </a:xfrm>
          <a:prstGeom prst="rect">
            <a:avLst/>
          </a:prstGeom>
          <a:noFill/>
        </p:spPr>
        <p:txBody>
          <a:bodyPr wrap="square">
            <a:spAutoFit/>
          </a:bodyPr>
          <a:lstStyle/>
          <a:p>
            <a:pPr algn="l"/>
            <a:r>
              <a:rPr sz="1400" b="1" i="0">
                <a:solidFill>
                  <a:srgbClr val="1A202C"/>
                </a:solidFill>
                <a:latin typeface="Calibri"/>
              </a:rPr>
              <a:t>Unit Economics</a:t>
            </a:r>
          </a:p>
        </p:txBody>
      </p:sp>
      <p:sp>
        <p:nvSpPr>
          <p:cNvPr id="27" name="Rectangle 26"/>
          <p:cNvSpPr/>
          <p:nvPr/>
        </p:nvSpPr>
        <p:spPr>
          <a:xfrm>
            <a:off x="4608576" y="1505520"/>
            <a:ext cx="4078224" cy="553080"/>
          </a:xfrm>
          <a:prstGeom prst="rect">
            <a:avLst/>
          </a:prstGeom>
          <a:solidFill>
            <a:srgbClr val="DFF1EE"/>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TextBox 27"/>
          <p:cNvSpPr txBox="1"/>
          <p:nvPr/>
        </p:nvSpPr>
        <p:spPr>
          <a:xfrm>
            <a:off x="4700016" y="1596960"/>
            <a:ext cx="2243023" cy="461640"/>
          </a:xfrm>
          <a:prstGeom prst="rect">
            <a:avLst/>
          </a:prstGeom>
          <a:noFill/>
        </p:spPr>
        <p:txBody>
          <a:bodyPr wrap="square">
            <a:spAutoFit/>
          </a:bodyPr>
          <a:lstStyle/>
          <a:p>
            <a:pPr algn="l"/>
            <a:r>
              <a:rPr sz="1100" b="1" i="0">
                <a:solidFill>
                  <a:srgbClr val="1A202C"/>
                </a:solidFill>
                <a:latin typeface="Calibri"/>
              </a:rPr>
              <a:t>Revenue / clinic:</a:t>
            </a:r>
          </a:p>
        </p:txBody>
      </p:sp>
      <p:sp>
        <p:nvSpPr>
          <p:cNvPr id="29" name="TextBox 28"/>
          <p:cNvSpPr txBox="1"/>
          <p:nvPr/>
        </p:nvSpPr>
        <p:spPr>
          <a:xfrm>
            <a:off x="6943039" y="1596960"/>
            <a:ext cx="1712854" cy="461640"/>
          </a:xfrm>
          <a:prstGeom prst="rect">
            <a:avLst/>
          </a:prstGeom>
          <a:noFill/>
        </p:spPr>
        <p:txBody>
          <a:bodyPr wrap="square">
            <a:spAutoFit/>
          </a:bodyPr>
          <a:lstStyle/>
          <a:p>
            <a:pPr algn="r"/>
            <a:r>
              <a:rPr sz="1100" b="1" i="0">
                <a:solidFill>
                  <a:srgbClr val="1B9D8E"/>
                </a:solidFill>
                <a:latin typeface="Calibri"/>
              </a:rPr>
              <a:t>$1.5M – $4M / year</a:t>
            </a:r>
          </a:p>
        </p:txBody>
      </p:sp>
      <p:sp>
        <p:nvSpPr>
          <p:cNvPr id="30" name="Rectangle 29"/>
          <p:cNvSpPr/>
          <p:nvPr/>
        </p:nvSpPr>
        <p:spPr>
          <a:xfrm>
            <a:off x="4608576" y="2058600"/>
            <a:ext cx="4078224" cy="553080"/>
          </a:xfrm>
          <a:prstGeom prst="rect">
            <a:avLst/>
          </a:prstGeom>
          <a:solidFill>
            <a:srgbClr val="DFF1EE"/>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1" name="TextBox 30"/>
          <p:cNvSpPr txBox="1"/>
          <p:nvPr/>
        </p:nvSpPr>
        <p:spPr>
          <a:xfrm>
            <a:off x="4700016" y="2150040"/>
            <a:ext cx="2243023" cy="461640"/>
          </a:xfrm>
          <a:prstGeom prst="rect">
            <a:avLst/>
          </a:prstGeom>
          <a:noFill/>
        </p:spPr>
        <p:txBody>
          <a:bodyPr wrap="square">
            <a:spAutoFit/>
          </a:bodyPr>
          <a:lstStyle/>
          <a:p>
            <a:pPr algn="l"/>
            <a:r>
              <a:rPr sz="1100" b="1" i="0">
                <a:solidFill>
                  <a:srgbClr val="1A202C"/>
                </a:solidFill>
                <a:latin typeface="Calibri"/>
              </a:rPr>
              <a:t>EBITDA margin:</a:t>
            </a:r>
          </a:p>
        </p:txBody>
      </p:sp>
      <p:sp>
        <p:nvSpPr>
          <p:cNvPr id="32" name="TextBox 31"/>
          <p:cNvSpPr txBox="1"/>
          <p:nvPr/>
        </p:nvSpPr>
        <p:spPr>
          <a:xfrm>
            <a:off x="6943039" y="2150040"/>
            <a:ext cx="1712854" cy="461640"/>
          </a:xfrm>
          <a:prstGeom prst="rect">
            <a:avLst/>
          </a:prstGeom>
          <a:noFill/>
        </p:spPr>
        <p:txBody>
          <a:bodyPr wrap="square">
            <a:spAutoFit/>
          </a:bodyPr>
          <a:lstStyle/>
          <a:p>
            <a:pPr algn="r"/>
            <a:r>
              <a:rPr sz="1100" b="1" i="0">
                <a:solidFill>
                  <a:srgbClr val="1B9D8E"/>
                </a:solidFill>
                <a:latin typeface="Calibri"/>
              </a:rPr>
              <a:t>25 – 40%</a:t>
            </a:r>
          </a:p>
        </p:txBody>
      </p:sp>
      <p:sp>
        <p:nvSpPr>
          <p:cNvPr id="33" name="Rectangle 32"/>
          <p:cNvSpPr/>
          <p:nvPr/>
        </p:nvSpPr>
        <p:spPr>
          <a:xfrm>
            <a:off x="4608576" y="2611680"/>
            <a:ext cx="4078224" cy="55308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4" name="TextBox 33"/>
          <p:cNvSpPr txBox="1"/>
          <p:nvPr/>
        </p:nvSpPr>
        <p:spPr>
          <a:xfrm>
            <a:off x="4700016" y="2703120"/>
            <a:ext cx="2243023" cy="461640"/>
          </a:xfrm>
          <a:prstGeom prst="rect">
            <a:avLst/>
          </a:prstGeom>
          <a:noFill/>
        </p:spPr>
        <p:txBody>
          <a:bodyPr wrap="square">
            <a:spAutoFit/>
          </a:bodyPr>
          <a:lstStyle/>
          <a:p>
            <a:pPr algn="l"/>
            <a:r>
              <a:rPr sz="1100" b="1" i="0">
                <a:solidFill>
                  <a:srgbClr val="1A202C"/>
                </a:solidFill>
                <a:latin typeface="Calibri"/>
              </a:rPr>
              <a:t>Initial franchise fee:</a:t>
            </a:r>
          </a:p>
        </p:txBody>
      </p:sp>
      <p:sp>
        <p:nvSpPr>
          <p:cNvPr id="35" name="TextBox 34"/>
          <p:cNvSpPr txBox="1"/>
          <p:nvPr/>
        </p:nvSpPr>
        <p:spPr>
          <a:xfrm>
            <a:off x="6943039" y="2703120"/>
            <a:ext cx="1712854" cy="461640"/>
          </a:xfrm>
          <a:prstGeom prst="rect">
            <a:avLst/>
          </a:prstGeom>
          <a:noFill/>
        </p:spPr>
        <p:txBody>
          <a:bodyPr wrap="square">
            <a:spAutoFit/>
          </a:bodyPr>
          <a:lstStyle/>
          <a:p>
            <a:pPr algn="r"/>
            <a:r>
              <a:rPr sz="1100" b="1" i="0">
                <a:solidFill>
                  <a:srgbClr val="4A5568"/>
                </a:solidFill>
                <a:latin typeface="Calibri"/>
              </a:rPr>
              <a:t>$50K – $75K</a:t>
            </a:r>
          </a:p>
        </p:txBody>
      </p:sp>
      <p:sp>
        <p:nvSpPr>
          <p:cNvPr id="36" name="Rectangle 35"/>
          <p:cNvSpPr/>
          <p:nvPr/>
        </p:nvSpPr>
        <p:spPr>
          <a:xfrm>
            <a:off x="4608576" y="3164760"/>
            <a:ext cx="4078224" cy="55308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7" name="TextBox 36"/>
          <p:cNvSpPr txBox="1"/>
          <p:nvPr/>
        </p:nvSpPr>
        <p:spPr>
          <a:xfrm>
            <a:off x="4700016" y="3256200"/>
            <a:ext cx="2243023" cy="461640"/>
          </a:xfrm>
          <a:prstGeom prst="rect">
            <a:avLst/>
          </a:prstGeom>
          <a:noFill/>
        </p:spPr>
        <p:txBody>
          <a:bodyPr wrap="square">
            <a:spAutoFit/>
          </a:bodyPr>
          <a:lstStyle/>
          <a:p>
            <a:pPr algn="l"/>
            <a:r>
              <a:rPr sz="1100" b="1" i="0">
                <a:solidFill>
                  <a:srgbClr val="1A202C"/>
                </a:solidFill>
                <a:latin typeface="Calibri"/>
              </a:rPr>
              <a:t>Ongoing royalty:</a:t>
            </a:r>
          </a:p>
        </p:txBody>
      </p:sp>
      <p:sp>
        <p:nvSpPr>
          <p:cNvPr id="38" name="TextBox 37"/>
          <p:cNvSpPr txBox="1"/>
          <p:nvPr/>
        </p:nvSpPr>
        <p:spPr>
          <a:xfrm>
            <a:off x="6943039" y="3256200"/>
            <a:ext cx="1712854" cy="461640"/>
          </a:xfrm>
          <a:prstGeom prst="rect">
            <a:avLst/>
          </a:prstGeom>
          <a:noFill/>
        </p:spPr>
        <p:txBody>
          <a:bodyPr wrap="square">
            <a:spAutoFit/>
          </a:bodyPr>
          <a:lstStyle/>
          <a:p>
            <a:pPr algn="r"/>
            <a:r>
              <a:rPr sz="1100" b="1" i="0">
                <a:solidFill>
                  <a:srgbClr val="4A5568"/>
                </a:solidFill>
                <a:latin typeface="Calibri"/>
              </a:rPr>
              <a:t>6–8% gross revenue</a:t>
            </a:r>
          </a:p>
        </p:txBody>
      </p:sp>
      <p:sp>
        <p:nvSpPr>
          <p:cNvPr id="39" name="Rectangle 38"/>
          <p:cNvSpPr/>
          <p:nvPr/>
        </p:nvSpPr>
        <p:spPr>
          <a:xfrm>
            <a:off x="4608576" y="3717840"/>
            <a:ext cx="4078224" cy="553080"/>
          </a:xfrm>
          <a:prstGeom prst="rect">
            <a:avLst/>
          </a:prstGeom>
          <a:solidFill>
            <a:srgbClr val="DFF1EE"/>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0" name="TextBox 39"/>
          <p:cNvSpPr txBox="1"/>
          <p:nvPr/>
        </p:nvSpPr>
        <p:spPr>
          <a:xfrm>
            <a:off x="4700016" y="3809280"/>
            <a:ext cx="2243023" cy="461640"/>
          </a:xfrm>
          <a:prstGeom prst="rect">
            <a:avLst/>
          </a:prstGeom>
          <a:noFill/>
        </p:spPr>
        <p:txBody>
          <a:bodyPr wrap="square">
            <a:spAutoFit/>
          </a:bodyPr>
          <a:lstStyle/>
          <a:p>
            <a:pPr algn="l"/>
            <a:r>
              <a:rPr sz="1100" b="1" i="0">
                <a:solidFill>
                  <a:srgbClr val="1A202C"/>
                </a:solidFill>
                <a:latin typeface="Calibri"/>
              </a:rPr>
              <a:t>Target (5yr):</a:t>
            </a:r>
          </a:p>
        </p:txBody>
      </p:sp>
      <p:sp>
        <p:nvSpPr>
          <p:cNvPr id="41" name="TextBox 40"/>
          <p:cNvSpPr txBox="1"/>
          <p:nvPr/>
        </p:nvSpPr>
        <p:spPr>
          <a:xfrm>
            <a:off x="6943039" y="3809280"/>
            <a:ext cx="1712854" cy="461640"/>
          </a:xfrm>
          <a:prstGeom prst="rect">
            <a:avLst/>
          </a:prstGeom>
          <a:noFill/>
        </p:spPr>
        <p:txBody>
          <a:bodyPr wrap="square">
            <a:spAutoFit/>
          </a:bodyPr>
          <a:lstStyle/>
          <a:p>
            <a:pPr algn="r"/>
            <a:r>
              <a:rPr sz="1100" b="1" i="0">
                <a:solidFill>
                  <a:srgbClr val="1B9D8E"/>
                </a:solidFill>
                <a:latin typeface="Calibri"/>
              </a:rPr>
              <a:t>50+ clinics nationally</a:t>
            </a:r>
          </a:p>
        </p:txBody>
      </p:sp>
      <p:sp>
        <p:nvSpPr>
          <p:cNvPr id="42" name="Rectangle 41"/>
          <p:cNvSpPr/>
          <p:nvPr/>
        </p:nvSpPr>
        <p:spPr>
          <a:xfrm>
            <a:off x="4608576" y="4270920"/>
            <a:ext cx="4078224" cy="553080"/>
          </a:xfrm>
          <a:prstGeom prst="rect">
            <a:avLst/>
          </a:prstGeom>
          <a:solidFill>
            <a:srgbClr val="DFF1EE"/>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3" name="TextBox 42"/>
          <p:cNvSpPr txBox="1"/>
          <p:nvPr/>
        </p:nvSpPr>
        <p:spPr>
          <a:xfrm>
            <a:off x="4700016" y="4362360"/>
            <a:ext cx="2243023" cy="461640"/>
          </a:xfrm>
          <a:prstGeom prst="rect">
            <a:avLst/>
          </a:prstGeom>
          <a:noFill/>
        </p:spPr>
        <p:txBody>
          <a:bodyPr wrap="square">
            <a:spAutoFit/>
          </a:bodyPr>
          <a:lstStyle/>
          <a:p>
            <a:pPr algn="l"/>
            <a:r>
              <a:rPr sz="1100" b="1" i="0">
                <a:solidFill>
                  <a:srgbClr val="1A202C"/>
                </a:solidFill>
                <a:latin typeface="Calibri"/>
              </a:rPr>
              <a:t>Franchisor EBITDA (5yr):</a:t>
            </a:r>
          </a:p>
        </p:txBody>
      </p:sp>
      <p:sp>
        <p:nvSpPr>
          <p:cNvPr id="44" name="TextBox 43"/>
          <p:cNvSpPr txBox="1"/>
          <p:nvPr/>
        </p:nvSpPr>
        <p:spPr>
          <a:xfrm>
            <a:off x="6943039" y="4362360"/>
            <a:ext cx="1712854" cy="461640"/>
          </a:xfrm>
          <a:prstGeom prst="rect">
            <a:avLst/>
          </a:prstGeom>
          <a:noFill/>
        </p:spPr>
        <p:txBody>
          <a:bodyPr wrap="square">
            <a:spAutoFit/>
          </a:bodyPr>
          <a:lstStyle/>
          <a:p>
            <a:pPr algn="r"/>
            <a:r>
              <a:rPr sz="1100" b="1" i="0">
                <a:solidFill>
                  <a:srgbClr val="1B9D8E"/>
                </a:solidFill>
                <a:latin typeface="Calibri"/>
              </a:rPr>
              <a:t>$25M+ potential</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WELLNESS CENTER LICENSING</a:t>
            </a:r>
          </a:p>
        </p:txBody>
      </p:sp>
      <p:sp>
        <p:nvSpPr>
          <p:cNvPr id="4" name="TextBox 3"/>
          <p:cNvSpPr txBox="1"/>
          <p:nvPr/>
        </p:nvSpPr>
        <p:spPr>
          <a:xfrm>
            <a:off x="457200" y="412416"/>
            <a:ext cx="8229600" cy="548640"/>
          </a:xfrm>
          <a:prstGeom prst="rect">
            <a:avLst/>
          </a:prstGeom>
          <a:noFill/>
        </p:spPr>
        <p:txBody>
          <a:bodyPr wrap="square">
            <a:spAutoFit/>
          </a:bodyPr>
          <a:lstStyle/>
          <a:p>
            <a:pPr algn="l"/>
            <a:r>
              <a:rPr sz="2600" b="1" i="0">
                <a:solidFill>
                  <a:srgbClr val="1A202C"/>
                </a:solidFill>
                <a:latin typeface="Calibri"/>
              </a:rPr>
              <a:t>Embedded Operating Partner — Not a Tenant</a:t>
            </a:r>
          </a:p>
        </p:txBody>
      </p:sp>
      <p:sp>
        <p:nvSpPr>
          <p:cNvPr id="5" name="TextBox 4"/>
          <p:cNvSpPr txBox="1"/>
          <p:nvPr/>
        </p:nvSpPr>
        <p:spPr>
          <a:xfrm>
            <a:off x="457200" y="832416"/>
            <a:ext cx="8229600" cy="228600"/>
          </a:xfrm>
          <a:prstGeom prst="rect">
            <a:avLst/>
          </a:prstGeom>
          <a:noFill/>
        </p:spPr>
        <p:txBody>
          <a:bodyPr wrap="square">
            <a:spAutoFit/>
          </a:bodyPr>
          <a:lstStyle/>
          <a:p>
            <a:pPr algn="l"/>
            <a:r>
              <a:rPr sz="1200" b="0" i="0">
                <a:solidFill>
                  <a:srgbClr val="4A5568"/>
                </a:solidFill>
                <a:latin typeface="Calibri"/>
              </a:rPr>
              <a:t>RegenHealth enters wellness centers as a full operating partner — we bring the clinical program, they provide the space.</a:t>
            </a:r>
          </a:p>
        </p:txBody>
      </p:sp>
      <p:sp>
        <p:nvSpPr>
          <p:cNvPr id="6" name="Rectangle 5"/>
          <p:cNvSpPr/>
          <p:nvPr/>
        </p:nvSpPr>
        <p:spPr>
          <a:xfrm>
            <a:off x="457200" y="1152456"/>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10" name="TextBox 9"/>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1" name="Rectangle 10"/>
          <p:cNvSpPr/>
          <p:nvPr/>
        </p:nvSpPr>
        <p:spPr>
          <a:xfrm>
            <a:off x="457200" y="1048320"/>
            <a:ext cx="4023360" cy="3227040"/>
          </a:xfrm>
          <a:prstGeom prst="rect">
            <a:avLst/>
          </a:prstGeom>
          <a:solidFill>
            <a:srgbClr val="FFFFFF"/>
          </a:solidFill>
          <a:ln w="19050">
            <a:solidFill>
              <a:srgbClr val="1B9D8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640080" y="1231200"/>
            <a:ext cx="3657600" cy="274320"/>
          </a:xfrm>
          <a:prstGeom prst="rect">
            <a:avLst/>
          </a:prstGeom>
          <a:noFill/>
        </p:spPr>
        <p:txBody>
          <a:bodyPr wrap="square">
            <a:spAutoFit/>
          </a:bodyPr>
          <a:lstStyle/>
          <a:p>
            <a:pPr algn="l"/>
            <a:r>
              <a:rPr sz="1400" b="1" i="0">
                <a:solidFill>
                  <a:srgbClr val="1B9D8E"/>
                </a:solidFill>
                <a:latin typeface="Calibri"/>
              </a:rPr>
              <a:t>What RegenHealth Brings</a:t>
            </a:r>
          </a:p>
        </p:txBody>
      </p:sp>
      <p:sp>
        <p:nvSpPr>
          <p:cNvPr id="13" name="Rectangle 12"/>
          <p:cNvSpPr/>
          <p:nvPr/>
        </p:nvSpPr>
        <p:spPr>
          <a:xfrm>
            <a:off x="640080" y="1505520"/>
            <a:ext cx="3657600" cy="9525"/>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640080" y="1688400"/>
            <a:ext cx="3657600" cy="2586960"/>
          </a:xfrm>
          <a:prstGeom prst="rect">
            <a:avLst/>
          </a:prstGeom>
          <a:noFill/>
        </p:spPr>
        <p:txBody>
          <a:bodyPr wrap="square">
            <a:spAutoFit/>
          </a:bodyPr>
          <a:lstStyle/>
          <a:p>
            <a:pPr algn="l">
              <a:lnSpc>
                <a:spcPts val="2039"/>
              </a:lnSpc>
            </a:pPr>
            <a:r>
              <a:rPr sz="1200" b="0">
                <a:solidFill>
                  <a:srgbClr val="4A5568"/>
                </a:solidFill>
                <a:latin typeface="Calibri"/>
              </a:rPr>
              <a:t>—  Full clinical program — stem cells, PRP, exosomes, IV peptides, aesthetics, hair</a:t>
            </a:r>
          </a:p>
          <a:p>
            <a:pPr algn="l">
              <a:lnSpc>
                <a:spcPts val="2039"/>
              </a:lnSpc>
            </a:pPr>
            <a:r>
              <a:rPr sz="1200" b="0">
                <a:solidFill>
                  <a:srgbClr val="4A5568"/>
                </a:solidFill>
                <a:latin typeface="Calibri"/>
              </a:rPr>
              <a:t>—  Physician oversight + credentialed medical staff</a:t>
            </a:r>
          </a:p>
          <a:p>
            <a:pPr algn="l">
              <a:lnSpc>
                <a:spcPts val="2039"/>
              </a:lnSpc>
            </a:pPr>
            <a:r>
              <a:rPr sz="1200" b="0">
                <a:solidFill>
                  <a:srgbClr val="4A5568"/>
                </a:solidFill>
                <a:latin typeface="Calibri"/>
              </a:rPr>
              <a:t>—  Proven protocols + patient journey playbook</a:t>
            </a:r>
          </a:p>
          <a:p>
            <a:pPr algn="l">
              <a:lnSpc>
                <a:spcPts val="2039"/>
              </a:lnSpc>
            </a:pPr>
            <a:r>
              <a:rPr sz="1200" b="0">
                <a:solidFill>
                  <a:srgbClr val="4A5568"/>
                </a:solidFill>
                <a:latin typeface="Calibri"/>
              </a:rPr>
              <a:t>—  CRM, scheduling + patient follow-up technology</a:t>
            </a:r>
          </a:p>
          <a:p>
            <a:pPr algn="l">
              <a:lnSpc>
                <a:spcPts val="2039"/>
              </a:lnSpc>
            </a:pPr>
            <a:r>
              <a:rPr sz="1200" b="0">
                <a:solidFill>
                  <a:srgbClr val="4A5568"/>
                </a:solidFill>
                <a:latin typeface="Calibri"/>
              </a:rPr>
              <a:t>—  Co-branded marketing + patient acquisition support</a:t>
            </a:r>
          </a:p>
        </p:txBody>
      </p:sp>
      <p:sp>
        <p:nvSpPr>
          <p:cNvPr id="15" name="Rectangle 14"/>
          <p:cNvSpPr/>
          <p:nvPr/>
        </p:nvSpPr>
        <p:spPr>
          <a:xfrm>
            <a:off x="4663440" y="1048320"/>
            <a:ext cx="4023360" cy="3227040"/>
          </a:xfrm>
          <a:prstGeom prst="rect">
            <a:avLst/>
          </a:prstGeom>
          <a:solidFill>
            <a:srgbClr val="F6F8FB"/>
          </a:solidFill>
          <a:ln w="19050">
            <a:solidFill>
              <a:srgbClr val="A8791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4846320" y="1231200"/>
            <a:ext cx="3657600" cy="274320"/>
          </a:xfrm>
          <a:prstGeom prst="rect">
            <a:avLst/>
          </a:prstGeom>
          <a:noFill/>
        </p:spPr>
        <p:txBody>
          <a:bodyPr wrap="square">
            <a:spAutoFit/>
          </a:bodyPr>
          <a:lstStyle/>
          <a:p>
            <a:pPr algn="l"/>
            <a:r>
              <a:rPr sz="1400" b="1" i="0">
                <a:solidFill>
                  <a:srgbClr val="A8791F"/>
                </a:solidFill>
                <a:latin typeface="Calibri"/>
              </a:rPr>
              <a:t>What the Partner Gets</a:t>
            </a:r>
          </a:p>
        </p:txBody>
      </p:sp>
      <p:sp>
        <p:nvSpPr>
          <p:cNvPr id="17" name="Rectangle 16"/>
          <p:cNvSpPr/>
          <p:nvPr/>
        </p:nvSpPr>
        <p:spPr>
          <a:xfrm>
            <a:off x="4846320" y="1505520"/>
            <a:ext cx="3657600" cy="9525"/>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8" name="TextBox 17"/>
          <p:cNvSpPr txBox="1"/>
          <p:nvPr/>
        </p:nvSpPr>
        <p:spPr>
          <a:xfrm>
            <a:off x="4846320" y="1688400"/>
            <a:ext cx="3657600" cy="2586960"/>
          </a:xfrm>
          <a:prstGeom prst="rect">
            <a:avLst/>
          </a:prstGeom>
          <a:noFill/>
        </p:spPr>
        <p:txBody>
          <a:bodyPr wrap="square">
            <a:spAutoFit/>
          </a:bodyPr>
          <a:lstStyle/>
          <a:p>
            <a:pPr algn="l">
              <a:lnSpc>
                <a:spcPts val="2039"/>
              </a:lnSpc>
            </a:pPr>
            <a:r>
              <a:rPr sz="1200" b="0">
                <a:solidFill>
                  <a:srgbClr val="4A5568"/>
                </a:solidFill>
                <a:latin typeface="Calibri"/>
              </a:rPr>
              <a:t>—  Revenue share on all clinical services</a:t>
            </a:r>
          </a:p>
          <a:p>
            <a:pPr algn="l">
              <a:lnSpc>
                <a:spcPts val="2039"/>
              </a:lnSpc>
            </a:pPr>
            <a:r>
              <a:rPr sz="1200" b="0">
                <a:solidFill>
                  <a:srgbClr val="4A5568"/>
                </a:solidFill>
                <a:latin typeface="Calibri"/>
              </a:rPr>
              <a:t>—  Zero hiring, credentialing, or clinical management</a:t>
            </a:r>
          </a:p>
          <a:p>
            <a:pPr algn="l">
              <a:lnSpc>
                <a:spcPts val="2039"/>
              </a:lnSpc>
            </a:pPr>
            <a:r>
              <a:rPr sz="1200" b="0">
                <a:solidFill>
                  <a:srgbClr val="4A5568"/>
                </a:solidFill>
                <a:latin typeface="Calibri"/>
              </a:rPr>
              <a:t>—  Turn-key — RegenHealth runs the entire clinical division</a:t>
            </a:r>
          </a:p>
          <a:p>
            <a:pPr algn="l">
              <a:lnSpc>
                <a:spcPts val="2039"/>
              </a:lnSpc>
            </a:pPr>
            <a:r>
              <a:rPr sz="1200" b="0">
                <a:solidFill>
                  <a:srgbClr val="4A5568"/>
                </a:solidFill>
                <a:latin typeface="Calibri"/>
              </a:rPr>
              <a:t>—  Premium physician-led brand positioning</a:t>
            </a:r>
          </a:p>
          <a:p>
            <a:pPr algn="l">
              <a:lnSpc>
                <a:spcPts val="2039"/>
              </a:lnSpc>
            </a:pPr>
            <a:r>
              <a:rPr sz="1200" b="0">
                <a:solidFill>
                  <a:srgbClr val="4A5568"/>
                </a:solidFill>
                <a:latin typeface="Calibri"/>
              </a:rPr>
              <a:t>—  Higher member LTV — wellness clients become regen patients</a:t>
            </a:r>
          </a:p>
        </p:txBody>
      </p:sp>
      <p:sp>
        <p:nvSpPr>
          <p:cNvPr id="19" name="Rectangle 18"/>
          <p:cNvSpPr/>
          <p:nvPr/>
        </p:nvSpPr>
        <p:spPr>
          <a:xfrm>
            <a:off x="457200" y="4457880"/>
            <a:ext cx="8229600" cy="320040"/>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457200" y="4457880"/>
            <a:ext cx="1371600" cy="320040"/>
          </a:xfrm>
          <a:prstGeom prst="rect">
            <a:avLst/>
          </a:prstGeom>
          <a:noFill/>
        </p:spPr>
        <p:txBody>
          <a:bodyPr wrap="square">
            <a:spAutoFit/>
          </a:bodyPr>
          <a:lstStyle/>
          <a:p>
            <a:pPr algn="ctr"/>
            <a:r>
              <a:rPr sz="1000" b="1" i="0">
                <a:solidFill>
                  <a:srgbClr val="FFFFFF"/>
                </a:solidFill>
                <a:latin typeface="Calibri"/>
              </a:rPr>
              <a:t>Fitness &amp; Health Clubs</a:t>
            </a:r>
          </a:p>
        </p:txBody>
      </p:sp>
      <p:sp>
        <p:nvSpPr>
          <p:cNvPr id="21" name="Rectangle 20"/>
          <p:cNvSpPr/>
          <p:nvPr/>
        </p:nvSpPr>
        <p:spPr>
          <a:xfrm>
            <a:off x="1828800" y="4549320"/>
            <a:ext cx="9525" cy="137160"/>
          </a:xfrm>
          <a:prstGeom prst="rect">
            <a:avLst/>
          </a:prstGeom>
          <a:solidFill>
            <a:srgbClr val="2030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TextBox 21"/>
          <p:cNvSpPr txBox="1"/>
          <p:nvPr/>
        </p:nvSpPr>
        <p:spPr>
          <a:xfrm>
            <a:off x="1828800" y="4457880"/>
            <a:ext cx="1371600" cy="320040"/>
          </a:xfrm>
          <a:prstGeom prst="rect">
            <a:avLst/>
          </a:prstGeom>
          <a:noFill/>
        </p:spPr>
        <p:txBody>
          <a:bodyPr wrap="square">
            <a:spAutoFit/>
          </a:bodyPr>
          <a:lstStyle/>
          <a:p>
            <a:pPr algn="ctr"/>
            <a:r>
              <a:rPr sz="1000" b="1" i="0">
                <a:solidFill>
                  <a:srgbClr val="FFFFFF"/>
                </a:solidFill>
                <a:latin typeface="Calibri"/>
              </a:rPr>
              <a:t>Med Spas</a:t>
            </a:r>
          </a:p>
        </p:txBody>
      </p:sp>
      <p:sp>
        <p:nvSpPr>
          <p:cNvPr id="23" name="Rectangle 22"/>
          <p:cNvSpPr/>
          <p:nvPr/>
        </p:nvSpPr>
        <p:spPr>
          <a:xfrm>
            <a:off x="3200400" y="4549320"/>
            <a:ext cx="9525" cy="137160"/>
          </a:xfrm>
          <a:prstGeom prst="rect">
            <a:avLst/>
          </a:prstGeom>
          <a:solidFill>
            <a:srgbClr val="2030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3200400" y="4457880"/>
            <a:ext cx="1371600" cy="320040"/>
          </a:xfrm>
          <a:prstGeom prst="rect">
            <a:avLst/>
          </a:prstGeom>
          <a:noFill/>
        </p:spPr>
        <p:txBody>
          <a:bodyPr wrap="square">
            <a:spAutoFit/>
          </a:bodyPr>
          <a:lstStyle/>
          <a:p>
            <a:pPr algn="ctr"/>
            <a:r>
              <a:rPr sz="1000" b="1" i="0">
                <a:solidFill>
                  <a:srgbClr val="FFFFFF"/>
                </a:solidFill>
                <a:latin typeface="Calibri"/>
              </a:rPr>
              <a:t>Luxury Hotels</a:t>
            </a:r>
          </a:p>
        </p:txBody>
      </p:sp>
      <p:sp>
        <p:nvSpPr>
          <p:cNvPr id="25" name="Rectangle 24"/>
          <p:cNvSpPr/>
          <p:nvPr/>
        </p:nvSpPr>
        <p:spPr>
          <a:xfrm>
            <a:off x="4572000" y="4549320"/>
            <a:ext cx="9525" cy="137160"/>
          </a:xfrm>
          <a:prstGeom prst="rect">
            <a:avLst/>
          </a:prstGeom>
          <a:solidFill>
            <a:srgbClr val="2030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TextBox 25"/>
          <p:cNvSpPr txBox="1"/>
          <p:nvPr/>
        </p:nvSpPr>
        <p:spPr>
          <a:xfrm>
            <a:off x="4572000" y="4457880"/>
            <a:ext cx="1371600" cy="320040"/>
          </a:xfrm>
          <a:prstGeom prst="rect">
            <a:avLst/>
          </a:prstGeom>
          <a:noFill/>
        </p:spPr>
        <p:txBody>
          <a:bodyPr wrap="square">
            <a:spAutoFit/>
          </a:bodyPr>
          <a:lstStyle/>
          <a:p>
            <a:pPr algn="ctr"/>
            <a:r>
              <a:rPr sz="1000" b="1" i="0">
                <a:solidFill>
                  <a:srgbClr val="FFFFFF"/>
                </a:solidFill>
                <a:latin typeface="Calibri"/>
              </a:rPr>
              <a:t>Corporate Wellness</a:t>
            </a:r>
          </a:p>
        </p:txBody>
      </p:sp>
      <p:sp>
        <p:nvSpPr>
          <p:cNvPr id="27" name="Rectangle 26"/>
          <p:cNvSpPr/>
          <p:nvPr/>
        </p:nvSpPr>
        <p:spPr>
          <a:xfrm>
            <a:off x="5943600" y="4549320"/>
            <a:ext cx="9525" cy="137160"/>
          </a:xfrm>
          <a:prstGeom prst="rect">
            <a:avLst/>
          </a:prstGeom>
          <a:solidFill>
            <a:srgbClr val="2030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TextBox 27"/>
          <p:cNvSpPr txBox="1"/>
          <p:nvPr/>
        </p:nvSpPr>
        <p:spPr>
          <a:xfrm>
            <a:off x="5943600" y="4457880"/>
            <a:ext cx="1371600" cy="320040"/>
          </a:xfrm>
          <a:prstGeom prst="rect">
            <a:avLst/>
          </a:prstGeom>
          <a:noFill/>
        </p:spPr>
        <p:txBody>
          <a:bodyPr wrap="square">
            <a:spAutoFit/>
          </a:bodyPr>
          <a:lstStyle/>
          <a:p>
            <a:pPr algn="ctr"/>
            <a:r>
              <a:rPr sz="1000" b="1" i="0">
                <a:solidFill>
                  <a:srgbClr val="FFFFFF"/>
                </a:solidFill>
                <a:latin typeface="Calibri"/>
              </a:rPr>
              <a:t>Chiro &amp; PT Clinics</a:t>
            </a:r>
          </a:p>
        </p:txBody>
      </p:sp>
      <p:sp>
        <p:nvSpPr>
          <p:cNvPr id="29" name="Rectangle 28"/>
          <p:cNvSpPr/>
          <p:nvPr/>
        </p:nvSpPr>
        <p:spPr>
          <a:xfrm>
            <a:off x="7315200" y="4549320"/>
            <a:ext cx="9525" cy="137160"/>
          </a:xfrm>
          <a:prstGeom prst="rect">
            <a:avLst/>
          </a:prstGeom>
          <a:solidFill>
            <a:srgbClr val="2030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0" name="TextBox 29"/>
          <p:cNvSpPr txBox="1"/>
          <p:nvPr/>
        </p:nvSpPr>
        <p:spPr>
          <a:xfrm>
            <a:off x="7315200" y="4457880"/>
            <a:ext cx="1371600" cy="320040"/>
          </a:xfrm>
          <a:prstGeom prst="rect">
            <a:avLst/>
          </a:prstGeom>
          <a:noFill/>
        </p:spPr>
        <p:txBody>
          <a:bodyPr wrap="square">
            <a:spAutoFit/>
          </a:bodyPr>
          <a:lstStyle/>
          <a:p>
            <a:pPr algn="ctr"/>
            <a:r>
              <a:rPr sz="1000" b="1" i="0">
                <a:solidFill>
                  <a:srgbClr val="FFFFFF"/>
                </a:solidFill>
                <a:latin typeface="Calibri"/>
              </a:rPr>
              <a:t>Concierge Medical</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FUTURE VISION</a:t>
            </a:r>
          </a:p>
        </p:txBody>
      </p:sp>
      <p:sp>
        <p:nvSpPr>
          <p:cNvPr id="4" name="TextBox 3"/>
          <p:cNvSpPr txBox="1"/>
          <p:nvPr/>
        </p:nvSpPr>
        <p:spPr>
          <a:xfrm>
            <a:off x="457200" y="412416"/>
            <a:ext cx="8229600" cy="548640"/>
          </a:xfrm>
          <a:prstGeom prst="rect">
            <a:avLst/>
          </a:prstGeom>
          <a:noFill/>
        </p:spPr>
        <p:txBody>
          <a:bodyPr wrap="square">
            <a:spAutoFit/>
          </a:bodyPr>
          <a:lstStyle/>
          <a:p>
            <a:pPr algn="l"/>
            <a:r>
              <a:rPr sz="3000" b="1" i="0">
                <a:solidFill>
                  <a:srgbClr val="1A202C"/>
                </a:solidFill>
                <a:latin typeface="Calibri"/>
              </a:rPr>
              <a:t>Integrated Wellness Centers</a:t>
            </a:r>
          </a:p>
        </p:txBody>
      </p:sp>
      <p:sp>
        <p:nvSpPr>
          <p:cNvPr id="5" name="TextBox 4"/>
          <p:cNvSpPr txBox="1"/>
          <p:nvPr/>
        </p:nvSpPr>
        <p:spPr>
          <a:xfrm>
            <a:off x="457200" y="832416"/>
            <a:ext cx="8229600" cy="228600"/>
          </a:xfrm>
          <a:prstGeom prst="rect">
            <a:avLst/>
          </a:prstGeom>
          <a:noFill/>
        </p:spPr>
        <p:txBody>
          <a:bodyPr wrap="square">
            <a:spAutoFit/>
          </a:bodyPr>
          <a:lstStyle/>
          <a:p>
            <a:pPr algn="l"/>
            <a:r>
              <a:rPr sz="1200" b="0" i="0">
                <a:solidFill>
                  <a:srgbClr val="4A5568"/>
                </a:solidFill>
                <a:latin typeface="Calibri"/>
              </a:rPr>
              <a:t>Regen medicine is the core. Integrated wellness becomes the growth engine — amplifying distribution and adding recurring revenue.</a:t>
            </a:r>
          </a:p>
        </p:txBody>
      </p:sp>
      <p:sp>
        <p:nvSpPr>
          <p:cNvPr id="6" name="Rectangle 5"/>
          <p:cNvSpPr/>
          <p:nvPr/>
        </p:nvSpPr>
        <p:spPr>
          <a:xfrm>
            <a:off x="457200" y="1152456"/>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10" name="TextBox 9"/>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1" name="Rectangle 10"/>
          <p:cNvSpPr/>
          <p:nvPr/>
        </p:nvSpPr>
        <p:spPr>
          <a:xfrm>
            <a:off x="457200" y="1048320"/>
            <a:ext cx="2621280" cy="359280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Rectangle 11"/>
          <p:cNvSpPr/>
          <p:nvPr/>
        </p:nvSpPr>
        <p:spPr>
          <a:xfrm>
            <a:off x="457200" y="1048320"/>
            <a:ext cx="2621280" cy="1828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548640" y="1249488"/>
            <a:ext cx="2438400" cy="274320"/>
          </a:xfrm>
          <a:prstGeom prst="rect">
            <a:avLst/>
          </a:prstGeom>
          <a:noFill/>
        </p:spPr>
        <p:txBody>
          <a:bodyPr wrap="square">
            <a:spAutoFit/>
          </a:bodyPr>
          <a:lstStyle/>
          <a:p>
            <a:pPr algn="l"/>
            <a:r>
              <a:rPr sz="1200" b="1" i="0">
                <a:solidFill>
                  <a:srgbClr val="1B9D8E"/>
                </a:solidFill>
                <a:latin typeface="Calibri"/>
              </a:rPr>
              <a:t>Today — RegenHealth Core</a:t>
            </a:r>
          </a:p>
        </p:txBody>
      </p:sp>
      <p:sp>
        <p:nvSpPr>
          <p:cNvPr id="14" name="Rectangle 13"/>
          <p:cNvSpPr/>
          <p:nvPr/>
        </p:nvSpPr>
        <p:spPr>
          <a:xfrm>
            <a:off x="548640" y="1615248"/>
            <a:ext cx="24384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548640" y="1889568"/>
            <a:ext cx="2438400" cy="2568672"/>
          </a:xfrm>
          <a:prstGeom prst="rect">
            <a:avLst/>
          </a:prstGeom>
          <a:noFill/>
        </p:spPr>
        <p:txBody>
          <a:bodyPr wrap="square">
            <a:spAutoFit/>
          </a:bodyPr>
          <a:lstStyle/>
          <a:p>
            <a:pPr algn="l">
              <a:lnSpc>
                <a:spcPts val="1814"/>
              </a:lnSpc>
            </a:pPr>
            <a:r>
              <a:rPr sz="1100" b="0">
                <a:solidFill>
                  <a:srgbClr val="4A5568"/>
                </a:solidFill>
                <a:latin typeface="Calibri"/>
              </a:rPr>
              <a:t>—  Physician-led regenerative medicine clinics</a:t>
            </a:r>
          </a:p>
          <a:p>
            <a:pPr algn="l">
              <a:lnSpc>
                <a:spcPts val="1814"/>
              </a:lnSpc>
            </a:pPr>
            <a:r>
              <a:rPr sz="1100" b="0">
                <a:solidFill>
                  <a:srgbClr val="4A5568"/>
                </a:solidFill>
                <a:latin typeface="Calibri"/>
              </a:rPr>
              <a:t>—  NYC + SLC — 2 live, profitable locations</a:t>
            </a:r>
          </a:p>
          <a:p>
            <a:pPr algn="l">
              <a:lnSpc>
                <a:spcPts val="1814"/>
              </a:lnSpc>
            </a:pPr>
            <a:r>
              <a:rPr sz="1100" b="0">
                <a:solidFill>
                  <a:srgbClr val="4A5568"/>
                </a:solidFill>
                <a:latin typeface="Calibri"/>
              </a:rPr>
              <a:t>—  Franchise/licensing pipeline launching now</a:t>
            </a:r>
          </a:p>
          <a:p>
            <a:pPr algn="l">
              <a:lnSpc>
                <a:spcPts val="1814"/>
              </a:lnSpc>
            </a:pPr>
            <a:r>
              <a:rPr sz="1100" b="0">
                <a:solidFill>
                  <a:srgbClr val="4A5568"/>
                </a:solidFill>
                <a:latin typeface="Calibri"/>
              </a:rPr>
              <a:t>—  Cash-pay, high-ticket, high-margin</a:t>
            </a:r>
          </a:p>
          <a:p>
            <a:pPr algn="l">
              <a:lnSpc>
                <a:spcPts val="1814"/>
              </a:lnSpc>
            </a:pPr>
            <a:r>
              <a:rPr sz="1100" b="0">
                <a:solidFill>
                  <a:srgbClr val="4A5568"/>
                </a:solidFill>
                <a:latin typeface="Calibri"/>
              </a:rPr>
              <a:t>—  Protocol-driven, replicable model</a:t>
            </a:r>
          </a:p>
        </p:txBody>
      </p:sp>
      <p:sp>
        <p:nvSpPr>
          <p:cNvPr id="16" name="Rectangle 15"/>
          <p:cNvSpPr/>
          <p:nvPr/>
        </p:nvSpPr>
        <p:spPr>
          <a:xfrm>
            <a:off x="3261360" y="1048320"/>
            <a:ext cx="2621280" cy="359280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Rectangle 16"/>
          <p:cNvSpPr/>
          <p:nvPr/>
        </p:nvSpPr>
        <p:spPr>
          <a:xfrm>
            <a:off x="3261360" y="1048320"/>
            <a:ext cx="2621280" cy="18288"/>
          </a:xfrm>
          <a:prstGeom prst="rect">
            <a:avLst/>
          </a:prstGeom>
          <a:solidFill>
            <a:srgbClr val="1A20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8" name="TextBox 17"/>
          <p:cNvSpPr txBox="1"/>
          <p:nvPr/>
        </p:nvSpPr>
        <p:spPr>
          <a:xfrm>
            <a:off x="3352800" y="1249488"/>
            <a:ext cx="2438400" cy="274320"/>
          </a:xfrm>
          <a:prstGeom prst="rect">
            <a:avLst/>
          </a:prstGeom>
          <a:noFill/>
        </p:spPr>
        <p:txBody>
          <a:bodyPr wrap="square">
            <a:spAutoFit/>
          </a:bodyPr>
          <a:lstStyle/>
          <a:p>
            <a:pPr algn="l"/>
            <a:r>
              <a:rPr sz="1200" b="1" i="0">
                <a:solidFill>
                  <a:srgbClr val="1A202C"/>
                </a:solidFill>
                <a:latin typeface="Calibri"/>
              </a:rPr>
              <a:t>Future — Regen Wellness Center</a:t>
            </a:r>
          </a:p>
        </p:txBody>
      </p:sp>
      <p:sp>
        <p:nvSpPr>
          <p:cNvPr id="19" name="Rectangle 18"/>
          <p:cNvSpPr/>
          <p:nvPr/>
        </p:nvSpPr>
        <p:spPr>
          <a:xfrm>
            <a:off x="3352800" y="1615248"/>
            <a:ext cx="24384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3352800" y="1889568"/>
            <a:ext cx="2438400" cy="2568672"/>
          </a:xfrm>
          <a:prstGeom prst="rect">
            <a:avLst/>
          </a:prstGeom>
          <a:noFill/>
        </p:spPr>
        <p:txBody>
          <a:bodyPr wrap="square">
            <a:spAutoFit/>
          </a:bodyPr>
          <a:lstStyle/>
          <a:p>
            <a:pPr algn="l">
              <a:lnSpc>
                <a:spcPts val="1814"/>
              </a:lnSpc>
            </a:pPr>
            <a:r>
              <a:rPr sz="1100" b="0">
                <a:solidFill>
                  <a:srgbClr val="4A5568"/>
                </a:solidFill>
                <a:latin typeface="Calibri"/>
              </a:rPr>
              <a:t>—  Fitness + regen + wellness under one roof</a:t>
            </a:r>
          </a:p>
          <a:p>
            <a:pPr algn="l">
              <a:lnSpc>
                <a:spcPts val="1814"/>
              </a:lnSpc>
            </a:pPr>
            <a:r>
              <a:rPr sz="1100" b="0">
                <a:solidFill>
                  <a:srgbClr val="4A5568"/>
                </a:solidFill>
                <a:latin typeface="Calibri"/>
              </a:rPr>
              <a:t>—  Lower CAC via ecosystem cross-sell</a:t>
            </a:r>
          </a:p>
          <a:p>
            <a:pPr algn="l">
              <a:lnSpc>
                <a:spcPts val="1814"/>
              </a:lnSpc>
            </a:pPr>
            <a:r>
              <a:rPr sz="1100" b="0">
                <a:solidFill>
                  <a:srgbClr val="4A5568"/>
                </a:solidFill>
                <a:latin typeface="Calibri"/>
              </a:rPr>
              <a:t>—  Higher LTV — members become clinical patients</a:t>
            </a:r>
          </a:p>
          <a:p>
            <a:pPr algn="l">
              <a:lnSpc>
                <a:spcPts val="1814"/>
              </a:lnSpc>
            </a:pPr>
            <a:r>
              <a:rPr sz="1100" b="0">
                <a:solidFill>
                  <a:srgbClr val="4A5568"/>
                </a:solidFill>
                <a:latin typeface="Calibri"/>
              </a:rPr>
              <a:t>—  Membership revenue augments high-ticket procedures</a:t>
            </a:r>
          </a:p>
          <a:p>
            <a:pPr algn="l">
              <a:lnSpc>
                <a:spcPts val="1814"/>
              </a:lnSpc>
            </a:pPr>
            <a:r>
              <a:rPr sz="1100" b="0">
                <a:solidFill>
                  <a:srgbClr val="4A5568"/>
                </a:solidFill>
                <a:latin typeface="Calibri"/>
              </a:rPr>
              <a:t>—  Tier 2 rollout alongside franchise expansion</a:t>
            </a:r>
          </a:p>
        </p:txBody>
      </p:sp>
      <p:sp>
        <p:nvSpPr>
          <p:cNvPr id="21" name="Rectangle 20"/>
          <p:cNvSpPr/>
          <p:nvPr/>
        </p:nvSpPr>
        <p:spPr>
          <a:xfrm>
            <a:off x="6065520" y="1048320"/>
            <a:ext cx="2621280" cy="359280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Rectangle 21"/>
          <p:cNvSpPr/>
          <p:nvPr/>
        </p:nvSpPr>
        <p:spPr>
          <a:xfrm>
            <a:off x="6065520" y="1048320"/>
            <a:ext cx="2621280" cy="18288"/>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TextBox 22"/>
          <p:cNvSpPr txBox="1"/>
          <p:nvPr/>
        </p:nvSpPr>
        <p:spPr>
          <a:xfrm>
            <a:off x="6156960" y="1249488"/>
            <a:ext cx="2438400" cy="274320"/>
          </a:xfrm>
          <a:prstGeom prst="rect">
            <a:avLst/>
          </a:prstGeom>
          <a:noFill/>
        </p:spPr>
        <p:txBody>
          <a:bodyPr wrap="square">
            <a:spAutoFit/>
          </a:bodyPr>
          <a:lstStyle/>
          <a:p>
            <a:pPr algn="l"/>
            <a:r>
              <a:rPr sz="1200" b="1" i="0">
                <a:solidFill>
                  <a:srgbClr val="A8791F"/>
                </a:solidFill>
                <a:latin typeface="Calibri"/>
              </a:rPr>
              <a:t>Aethera Institute — Tier 3</a:t>
            </a:r>
          </a:p>
        </p:txBody>
      </p:sp>
      <p:sp>
        <p:nvSpPr>
          <p:cNvPr id="24" name="Rectangle 23"/>
          <p:cNvSpPr/>
          <p:nvPr/>
        </p:nvSpPr>
        <p:spPr>
          <a:xfrm>
            <a:off x="6156960" y="1615248"/>
            <a:ext cx="24384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6156960" y="1889568"/>
            <a:ext cx="2438400" cy="2568672"/>
          </a:xfrm>
          <a:prstGeom prst="rect">
            <a:avLst/>
          </a:prstGeom>
          <a:noFill/>
        </p:spPr>
        <p:txBody>
          <a:bodyPr wrap="square">
            <a:spAutoFit/>
          </a:bodyPr>
          <a:lstStyle/>
          <a:p>
            <a:pPr algn="l">
              <a:lnSpc>
                <a:spcPts val="1814"/>
              </a:lnSpc>
            </a:pPr>
            <a:r>
              <a:rPr sz="1100" b="0">
                <a:solidFill>
                  <a:srgbClr val="4A5568"/>
                </a:solidFill>
                <a:latin typeface="Calibri"/>
              </a:rPr>
              <a:t>—  163,000 sq ft full-scale wellness hotel</a:t>
            </a:r>
          </a:p>
          <a:p>
            <a:pPr algn="l">
              <a:lnSpc>
                <a:spcPts val="1814"/>
              </a:lnSpc>
            </a:pPr>
            <a:r>
              <a:rPr sz="1100" b="0">
                <a:solidFill>
                  <a:srgbClr val="4A5568"/>
                </a:solidFill>
                <a:latin typeface="Calibri"/>
              </a:rPr>
              <a:t>—  Flagship Wynwood Miami development</a:t>
            </a:r>
          </a:p>
          <a:p>
            <a:pPr algn="l">
              <a:lnSpc>
                <a:spcPts val="1814"/>
              </a:lnSpc>
            </a:pPr>
            <a:r>
              <a:rPr sz="1100" b="0">
                <a:solidFill>
                  <a:srgbClr val="4A5568"/>
                </a:solidFill>
                <a:latin typeface="Calibri"/>
              </a:rPr>
              <a:t>—  Institutional LP model — $4M–$15M+ revenue</a:t>
            </a:r>
          </a:p>
          <a:p>
            <a:pPr algn="l">
              <a:lnSpc>
                <a:spcPts val="1814"/>
              </a:lnSpc>
            </a:pPr>
            <a:r>
              <a:rPr sz="1100" b="0">
                <a:solidFill>
                  <a:srgbClr val="4A5568"/>
                </a:solidFill>
                <a:latin typeface="Calibri"/>
              </a:rPr>
              <a:t>—  Destination medicine + global brand</a:t>
            </a:r>
          </a:p>
          <a:p>
            <a:pPr algn="l">
              <a:lnSpc>
                <a:spcPts val="1814"/>
              </a:lnSpc>
            </a:pPr>
            <a:r>
              <a:rPr sz="1100" b="0">
                <a:solidFill>
                  <a:srgbClr val="4A5568"/>
                </a:solidFill>
                <a:latin typeface="Calibri"/>
              </a:rPr>
              <a:t>—  Series A scope — $50M target raise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FINANCIAL PROJECTIONS &amp; USE OF PROCEEDS</a:t>
            </a:r>
          </a:p>
        </p:txBody>
      </p:sp>
      <p:sp>
        <p:nvSpPr>
          <p:cNvPr id="4" name="TextBox 3"/>
          <p:cNvSpPr txBox="1"/>
          <p:nvPr/>
        </p:nvSpPr>
        <p:spPr>
          <a:xfrm>
            <a:off x="7586800" y="228600"/>
            <a:ext cx="1100000" cy="228600"/>
          </a:xfrm>
          <a:prstGeom prst="rect">
            <a:avLst/>
          </a:prstGeom>
          <a:noFill/>
        </p:spPr>
        <p:txBody>
          <a:bodyPr wrap="none">
            <a:spAutoFit/>
          </a:bodyPr>
          <a:lstStyle/>
          <a:p>
            <a:pPr algn="r"/>
            <a:r>
              <a:rPr sz="1000" b="0" i="0">
                <a:solidFill>
                  <a:srgbClr val="8A9AAD"/>
                </a:solidFill>
                <a:latin typeface="Calibri"/>
              </a:rPr>
              <a:t>5-Year Model  ·  Conservative Estimates</a:t>
            </a:r>
          </a:p>
        </p:txBody>
      </p:sp>
      <p:sp>
        <p:nvSpPr>
          <p:cNvPr id="5" name="TextBox 4"/>
          <p:cNvSpPr txBox="1"/>
          <p:nvPr/>
        </p:nvSpPr>
        <p:spPr>
          <a:xfrm>
            <a:off x="457200" y="412416"/>
            <a:ext cx="8229600" cy="576000"/>
          </a:xfrm>
          <a:prstGeom prst="rect">
            <a:avLst/>
          </a:prstGeom>
          <a:noFill/>
        </p:spPr>
        <p:txBody>
          <a:bodyPr wrap="square">
            <a:spAutoFit/>
          </a:bodyPr>
          <a:lstStyle/>
          <a:p>
            <a:pPr algn="l"/>
            <a:r>
              <a:rPr sz="3000" b="1" i="0">
                <a:solidFill>
                  <a:srgbClr val="1A202C"/>
                </a:solidFill>
                <a:latin typeface="Calibri"/>
              </a:rPr>
              <a:t>5-Year Model</a:t>
            </a:r>
          </a:p>
        </p:txBody>
      </p:sp>
      <p:sp>
        <p:nvSpPr>
          <p:cNvPr id="6" name="Rectangle 5"/>
          <p:cNvSpPr/>
          <p:nvPr/>
        </p:nvSpPr>
        <p:spPr>
          <a:xfrm>
            <a:off x="457200" y="957960"/>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10" name="TextBox 9"/>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1" name="Rectangle 10"/>
          <p:cNvSpPr/>
          <p:nvPr/>
        </p:nvSpPr>
        <p:spPr>
          <a:xfrm>
            <a:off x="548640" y="3049328"/>
            <a:ext cx="309798" cy="111313"/>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Rectangle 11"/>
          <p:cNvSpPr/>
          <p:nvPr/>
        </p:nvSpPr>
        <p:spPr>
          <a:xfrm>
            <a:off x="904158" y="3123537"/>
            <a:ext cx="309798" cy="37104"/>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457200" y="2820728"/>
            <a:ext cx="885139" cy="182880"/>
          </a:xfrm>
          <a:prstGeom prst="rect">
            <a:avLst/>
          </a:prstGeom>
          <a:noFill/>
        </p:spPr>
        <p:txBody>
          <a:bodyPr wrap="square">
            <a:spAutoFit/>
          </a:bodyPr>
          <a:lstStyle/>
          <a:p>
            <a:pPr algn="ctr"/>
            <a:r>
              <a:rPr sz="900" b="1" i="0">
                <a:solidFill>
                  <a:srgbClr val="1B9D8E"/>
                </a:solidFill>
                <a:latin typeface="Calibri"/>
              </a:rPr>
              <a:t>$3M</a:t>
            </a:r>
          </a:p>
        </p:txBody>
      </p:sp>
      <p:sp>
        <p:nvSpPr>
          <p:cNvPr id="14" name="TextBox 13"/>
          <p:cNvSpPr txBox="1"/>
          <p:nvPr/>
        </p:nvSpPr>
        <p:spPr>
          <a:xfrm>
            <a:off x="457200" y="3160641"/>
            <a:ext cx="885139" cy="182880"/>
          </a:xfrm>
          <a:prstGeom prst="rect">
            <a:avLst/>
          </a:prstGeom>
          <a:noFill/>
        </p:spPr>
        <p:txBody>
          <a:bodyPr wrap="square">
            <a:spAutoFit/>
          </a:bodyPr>
          <a:lstStyle/>
          <a:p>
            <a:pPr algn="ctr"/>
            <a:r>
              <a:rPr sz="1000" b="0" i="0">
                <a:solidFill>
                  <a:srgbClr val="4A5568"/>
                </a:solidFill>
                <a:latin typeface="Calibri"/>
              </a:rPr>
              <a:t>Yr 1</a:t>
            </a:r>
          </a:p>
        </p:txBody>
      </p:sp>
      <p:sp>
        <p:nvSpPr>
          <p:cNvPr id="15" name="Rectangle 14"/>
          <p:cNvSpPr/>
          <p:nvPr/>
        </p:nvSpPr>
        <p:spPr>
          <a:xfrm>
            <a:off x="1433779" y="2938014"/>
            <a:ext cx="309798" cy="222627"/>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Rectangle 15"/>
          <p:cNvSpPr/>
          <p:nvPr/>
        </p:nvSpPr>
        <p:spPr>
          <a:xfrm>
            <a:off x="1789297" y="3082722"/>
            <a:ext cx="309798" cy="77919"/>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TextBox 16"/>
          <p:cNvSpPr txBox="1"/>
          <p:nvPr/>
        </p:nvSpPr>
        <p:spPr>
          <a:xfrm>
            <a:off x="1342339" y="2709414"/>
            <a:ext cx="885139" cy="182880"/>
          </a:xfrm>
          <a:prstGeom prst="rect">
            <a:avLst/>
          </a:prstGeom>
          <a:noFill/>
        </p:spPr>
        <p:txBody>
          <a:bodyPr wrap="square">
            <a:spAutoFit/>
          </a:bodyPr>
          <a:lstStyle/>
          <a:p>
            <a:pPr algn="ctr"/>
            <a:r>
              <a:rPr sz="900" b="1" i="0">
                <a:solidFill>
                  <a:srgbClr val="1B9D8E"/>
                </a:solidFill>
                <a:latin typeface="Calibri"/>
              </a:rPr>
              <a:t>$6M</a:t>
            </a:r>
          </a:p>
        </p:txBody>
      </p:sp>
      <p:sp>
        <p:nvSpPr>
          <p:cNvPr id="18" name="TextBox 17"/>
          <p:cNvSpPr txBox="1"/>
          <p:nvPr/>
        </p:nvSpPr>
        <p:spPr>
          <a:xfrm>
            <a:off x="1342339" y="3160641"/>
            <a:ext cx="885139" cy="182880"/>
          </a:xfrm>
          <a:prstGeom prst="rect">
            <a:avLst/>
          </a:prstGeom>
          <a:noFill/>
        </p:spPr>
        <p:txBody>
          <a:bodyPr wrap="square">
            <a:spAutoFit/>
          </a:bodyPr>
          <a:lstStyle/>
          <a:p>
            <a:pPr algn="ctr"/>
            <a:r>
              <a:rPr sz="1000" b="0" i="0">
                <a:solidFill>
                  <a:srgbClr val="4A5568"/>
                </a:solidFill>
                <a:latin typeface="Calibri"/>
              </a:rPr>
              <a:t>Yr 2</a:t>
            </a:r>
          </a:p>
        </p:txBody>
      </p:sp>
      <p:sp>
        <p:nvSpPr>
          <p:cNvPr id="19" name="Rectangle 18"/>
          <p:cNvSpPr/>
          <p:nvPr/>
        </p:nvSpPr>
        <p:spPr>
          <a:xfrm>
            <a:off x="2318918" y="2715386"/>
            <a:ext cx="309798" cy="445255"/>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Rectangle 19"/>
          <p:cNvSpPr/>
          <p:nvPr/>
        </p:nvSpPr>
        <p:spPr>
          <a:xfrm>
            <a:off x="2674436" y="2993671"/>
            <a:ext cx="309798" cy="166970"/>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TextBox 20"/>
          <p:cNvSpPr txBox="1"/>
          <p:nvPr/>
        </p:nvSpPr>
        <p:spPr>
          <a:xfrm>
            <a:off x="2227478" y="2486786"/>
            <a:ext cx="885139" cy="182880"/>
          </a:xfrm>
          <a:prstGeom prst="rect">
            <a:avLst/>
          </a:prstGeom>
          <a:noFill/>
        </p:spPr>
        <p:txBody>
          <a:bodyPr wrap="square">
            <a:spAutoFit/>
          </a:bodyPr>
          <a:lstStyle/>
          <a:p>
            <a:pPr algn="ctr"/>
            <a:r>
              <a:rPr sz="900" b="1" i="0">
                <a:solidFill>
                  <a:srgbClr val="1B9D8E"/>
                </a:solidFill>
                <a:latin typeface="Calibri"/>
              </a:rPr>
              <a:t>$12M</a:t>
            </a:r>
          </a:p>
        </p:txBody>
      </p:sp>
      <p:sp>
        <p:nvSpPr>
          <p:cNvPr id="22" name="TextBox 21"/>
          <p:cNvSpPr txBox="1"/>
          <p:nvPr/>
        </p:nvSpPr>
        <p:spPr>
          <a:xfrm>
            <a:off x="2227478" y="3160641"/>
            <a:ext cx="885139" cy="182880"/>
          </a:xfrm>
          <a:prstGeom prst="rect">
            <a:avLst/>
          </a:prstGeom>
          <a:noFill/>
        </p:spPr>
        <p:txBody>
          <a:bodyPr wrap="square">
            <a:spAutoFit/>
          </a:bodyPr>
          <a:lstStyle/>
          <a:p>
            <a:pPr algn="ctr"/>
            <a:r>
              <a:rPr sz="1000" b="0" i="0">
                <a:solidFill>
                  <a:srgbClr val="4A5568"/>
                </a:solidFill>
                <a:latin typeface="Calibri"/>
              </a:rPr>
              <a:t>Yr 3</a:t>
            </a:r>
          </a:p>
        </p:txBody>
      </p:sp>
      <p:sp>
        <p:nvSpPr>
          <p:cNvPr id="23" name="Rectangle 22"/>
          <p:cNvSpPr/>
          <p:nvPr/>
        </p:nvSpPr>
        <p:spPr>
          <a:xfrm>
            <a:off x="3204057" y="2121712"/>
            <a:ext cx="309798" cy="1038929"/>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Rectangle 23"/>
          <p:cNvSpPr/>
          <p:nvPr/>
        </p:nvSpPr>
        <p:spPr>
          <a:xfrm>
            <a:off x="3559575" y="2752491"/>
            <a:ext cx="309798" cy="408150"/>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3112617" y="1893112"/>
            <a:ext cx="885139" cy="182880"/>
          </a:xfrm>
          <a:prstGeom prst="rect">
            <a:avLst/>
          </a:prstGeom>
          <a:noFill/>
        </p:spPr>
        <p:txBody>
          <a:bodyPr wrap="square">
            <a:spAutoFit/>
          </a:bodyPr>
          <a:lstStyle/>
          <a:p>
            <a:pPr algn="ctr"/>
            <a:r>
              <a:rPr sz="900" b="1" i="0">
                <a:solidFill>
                  <a:srgbClr val="1B9D8E"/>
                </a:solidFill>
                <a:latin typeface="Calibri"/>
              </a:rPr>
              <a:t>$28M</a:t>
            </a:r>
          </a:p>
        </p:txBody>
      </p:sp>
      <p:sp>
        <p:nvSpPr>
          <p:cNvPr id="26" name="TextBox 25"/>
          <p:cNvSpPr txBox="1"/>
          <p:nvPr/>
        </p:nvSpPr>
        <p:spPr>
          <a:xfrm>
            <a:off x="3112617" y="3160641"/>
            <a:ext cx="885139" cy="182880"/>
          </a:xfrm>
          <a:prstGeom prst="rect">
            <a:avLst/>
          </a:prstGeom>
          <a:noFill/>
        </p:spPr>
        <p:txBody>
          <a:bodyPr wrap="square">
            <a:spAutoFit/>
          </a:bodyPr>
          <a:lstStyle/>
          <a:p>
            <a:pPr algn="ctr"/>
            <a:r>
              <a:rPr sz="1000" b="0" i="0">
                <a:solidFill>
                  <a:srgbClr val="4A5568"/>
                </a:solidFill>
                <a:latin typeface="Calibri"/>
              </a:rPr>
              <a:t>Yr 4</a:t>
            </a:r>
          </a:p>
        </p:txBody>
      </p:sp>
      <p:sp>
        <p:nvSpPr>
          <p:cNvPr id="27" name="Rectangle 26"/>
          <p:cNvSpPr/>
          <p:nvPr/>
        </p:nvSpPr>
        <p:spPr>
          <a:xfrm>
            <a:off x="4089196" y="1231200"/>
            <a:ext cx="309798" cy="1929441"/>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Rectangle 27"/>
          <p:cNvSpPr/>
          <p:nvPr/>
        </p:nvSpPr>
        <p:spPr>
          <a:xfrm>
            <a:off x="4444714" y="2381444"/>
            <a:ext cx="309798" cy="779197"/>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9" name="TextBox 28"/>
          <p:cNvSpPr txBox="1"/>
          <p:nvPr/>
        </p:nvSpPr>
        <p:spPr>
          <a:xfrm>
            <a:off x="3997756" y="1002600"/>
            <a:ext cx="885139" cy="182880"/>
          </a:xfrm>
          <a:prstGeom prst="rect">
            <a:avLst/>
          </a:prstGeom>
          <a:noFill/>
        </p:spPr>
        <p:txBody>
          <a:bodyPr wrap="square">
            <a:spAutoFit/>
          </a:bodyPr>
          <a:lstStyle/>
          <a:p>
            <a:pPr algn="ctr"/>
            <a:r>
              <a:rPr sz="900" b="1" i="0">
                <a:solidFill>
                  <a:srgbClr val="1B9D8E"/>
                </a:solidFill>
                <a:latin typeface="Calibri"/>
              </a:rPr>
              <a:t>$52M</a:t>
            </a:r>
          </a:p>
        </p:txBody>
      </p:sp>
      <p:sp>
        <p:nvSpPr>
          <p:cNvPr id="30" name="TextBox 29"/>
          <p:cNvSpPr txBox="1"/>
          <p:nvPr/>
        </p:nvSpPr>
        <p:spPr>
          <a:xfrm>
            <a:off x="3997756" y="3160641"/>
            <a:ext cx="885139" cy="182880"/>
          </a:xfrm>
          <a:prstGeom prst="rect">
            <a:avLst/>
          </a:prstGeom>
          <a:noFill/>
        </p:spPr>
        <p:txBody>
          <a:bodyPr wrap="square">
            <a:spAutoFit/>
          </a:bodyPr>
          <a:lstStyle/>
          <a:p>
            <a:pPr algn="ctr"/>
            <a:r>
              <a:rPr sz="1000" b="0" i="0">
                <a:solidFill>
                  <a:srgbClr val="4A5568"/>
                </a:solidFill>
                <a:latin typeface="Calibri"/>
              </a:rPr>
              <a:t>Yr 5</a:t>
            </a:r>
          </a:p>
        </p:txBody>
      </p:sp>
      <p:sp>
        <p:nvSpPr>
          <p:cNvPr id="31" name="Rectangle 30"/>
          <p:cNvSpPr/>
          <p:nvPr/>
        </p:nvSpPr>
        <p:spPr>
          <a:xfrm>
            <a:off x="457200" y="3151116"/>
            <a:ext cx="4608576"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2" name="Rectangle 31"/>
          <p:cNvSpPr/>
          <p:nvPr/>
        </p:nvSpPr>
        <p:spPr>
          <a:xfrm>
            <a:off x="457200" y="1094040"/>
            <a:ext cx="309798" cy="91440"/>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3" name="TextBox 32"/>
          <p:cNvSpPr txBox="1"/>
          <p:nvPr/>
        </p:nvSpPr>
        <p:spPr>
          <a:xfrm>
            <a:off x="766998" y="1048320"/>
            <a:ext cx="730080" cy="228600"/>
          </a:xfrm>
          <a:prstGeom prst="rect">
            <a:avLst/>
          </a:prstGeom>
          <a:noFill/>
        </p:spPr>
        <p:txBody>
          <a:bodyPr wrap="none">
            <a:spAutoFit/>
          </a:bodyPr>
          <a:lstStyle/>
          <a:p>
            <a:pPr algn="l"/>
            <a:r>
              <a:rPr sz="900" b="0" i="0">
                <a:solidFill>
                  <a:srgbClr val="4A5568"/>
                </a:solidFill>
                <a:latin typeface="Calibri"/>
              </a:rPr>
              <a:t>  Revenue</a:t>
            </a:r>
          </a:p>
        </p:txBody>
      </p:sp>
      <p:sp>
        <p:nvSpPr>
          <p:cNvPr id="34" name="Rectangle 33"/>
          <p:cNvSpPr/>
          <p:nvPr/>
        </p:nvSpPr>
        <p:spPr>
          <a:xfrm>
            <a:off x="1588518" y="1094040"/>
            <a:ext cx="309798" cy="91440"/>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5" name="TextBox 34"/>
          <p:cNvSpPr txBox="1"/>
          <p:nvPr/>
        </p:nvSpPr>
        <p:spPr>
          <a:xfrm>
            <a:off x="1898316" y="1048320"/>
            <a:ext cx="548640" cy="228600"/>
          </a:xfrm>
          <a:prstGeom prst="rect">
            <a:avLst/>
          </a:prstGeom>
          <a:noFill/>
        </p:spPr>
        <p:txBody>
          <a:bodyPr wrap="none">
            <a:spAutoFit/>
          </a:bodyPr>
          <a:lstStyle/>
          <a:p>
            <a:pPr algn="l"/>
            <a:r>
              <a:rPr sz="900" b="0" i="0">
                <a:solidFill>
                  <a:srgbClr val="4A5568"/>
                </a:solidFill>
                <a:latin typeface="Calibri"/>
              </a:rPr>
              <a:t>  EBITDA</a:t>
            </a:r>
          </a:p>
        </p:txBody>
      </p:sp>
      <p:sp>
        <p:nvSpPr>
          <p:cNvPr id="36" name="Rectangle 35"/>
          <p:cNvSpPr/>
          <p:nvPr/>
        </p:nvSpPr>
        <p:spPr>
          <a:xfrm>
            <a:off x="5431536" y="1048320"/>
            <a:ext cx="3255264" cy="658387"/>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7" name="TextBox 36"/>
          <p:cNvSpPr txBox="1"/>
          <p:nvPr/>
        </p:nvSpPr>
        <p:spPr>
          <a:xfrm>
            <a:off x="5431536" y="1179393"/>
            <a:ext cx="3255264" cy="462279"/>
          </a:xfrm>
          <a:prstGeom prst="rect">
            <a:avLst/>
          </a:prstGeom>
          <a:noFill/>
        </p:spPr>
        <p:txBody>
          <a:bodyPr wrap="square">
            <a:spAutoFit/>
          </a:bodyPr>
          <a:lstStyle/>
          <a:p>
            <a:pPr algn="ctr"/>
            <a:r>
              <a:rPr sz="2600" b="1" i="0">
                <a:solidFill>
                  <a:srgbClr val="1B9D8E"/>
                </a:solidFill>
                <a:latin typeface="Calibri"/>
              </a:rPr>
              <a:t>$52M+</a:t>
            </a:r>
          </a:p>
        </p:txBody>
      </p:sp>
      <p:sp>
        <p:nvSpPr>
          <p:cNvPr id="38" name="TextBox 37"/>
          <p:cNvSpPr txBox="1"/>
          <p:nvPr/>
        </p:nvSpPr>
        <p:spPr>
          <a:xfrm>
            <a:off x="5431536" y="1575633"/>
            <a:ext cx="3255264" cy="228600"/>
          </a:xfrm>
          <a:prstGeom prst="rect">
            <a:avLst/>
          </a:prstGeom>
          <a:noFill/>
        </p:spPr>
        <p:txBody>
          <a:bodyPr wrap="square">
            <a:spAutoFit/>
          </a:bodyPr>
          <a:lstStyle/>
          <a:p>
            <a:pPr algn="ctr"/>
            <a:r>
              <a:rPr sz="900" b="0" i="0">
                <a:solidFill>
                  <a:srgbClr val="8A9AAD"/>
                </a:solidFill>
                <a:latin typeface="Calibri"/>
              </a:rPr>
              <a:t>Yr 5 Revenue</a:t>
            </a:r>
          </a:p>
        </p:txBody>
      </p:sp>
      <p:sp>
        <p:nvSpPr>
          <p:cNvPr id="39" name="Rectangle 38"/>
          <p:cNvSpPr/>
          <p:nvPr/>
        </p:nvSpPr>
        <p:spPr>
          <a:xfrm>
            <a:off x="5431536" y="1889587"/>
            <a:ext cx="3255264" cy="658387"/>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0" name="TextBox 39"/>
          <p:cNvSpPr txBox="1"/>
          <p:nvPr/>
        </p:nvSpPr>
        <p:spPr>
          <a:xfrm>
            <a:off x="5431536" y="2020660"/>
            <a:ext cx="3255264" cy="462279"/>
          </a:xfrm>
          <a:prstGeom prst="rect">
            <a:avLst/>
          </a:prstGeom>
          <a:noFill/>
        </p:spPr>
        <p:txBody>
          <a:bodyPr wrap="square">
            <a:spAutoFit/>
          </a:bodyPr>
          <a:lstStyle/>
          <a:p>
            <a:pPr algn="ctr"/>
            <a:r>
              <a:rPr sz="2600" b="1" i="0">
                <a:solidFill>
                  <a:srgbClr val="A8791F"/>
                </a:solidFill>
                <a:latin typeface="Calibri"/>
              </a:rPr>
              <a:t>$21M</a:t>
            </a:r>
          </a:p>
        </p:txBody>
      </p:sp>
      <p:sp>
        <p:nvSpPr>
          <p:cNvPr id="41" name="TextBox 40"/>
          <p:cNvSpPr txBox="1"/>
          <p:nvPr/>
        </p:nvSpPr>
        <p:spPr>
          <a:xfrm>
            <a:off x="5431536" y="2416900"/>
            <a:ext cx="3255264" cy="228600"/>
          </a:xfrm>
          <a:prstGeom prst="rect">
            <a:avLst/>
          </a:prstGeom>
          <a:noFill/>
        </p:spPr>
        <p:txBody>
          <a:bodyPr wrap="square">
            <a:spAutoFit/>
          </a:bodyPr>
          <a:lstStyle/>
          <a:p>
            <a:pPr algn="ctr"/>
            <a:r>
              <a:rPr sz="900" b="0" i="0">
                <a:solidFill>
                  <a:srgbClr val="8A9AAD"/>
                </a:solidFill>
                <a:latin typeface="Calibri"/>
              </a:rPr>
              <a:t>Yr 5 EBITDA</a:t>
            </a:r>
          </a:p>
        </p:txBody>
      </p:sp>
      <p:sp>
        <p:nvSpPr>
          <p:cNvPr id="42" name="Rectangle 41"/>
          <p:cNvSpPr/>
          <p:nvPr/>
        </p:nvSpPr>
        <p:spPr>
          <a:xfrm>
            <a:off x="5431536" y="2730854"/>
            <a:ext cx="3255264" cy="658387"/>
          </a:xfrm>
          <a:prstGeom prst="rect">
            <a:avLst/>
          </a:prstGeom>
          <a:solidFill>
            <a:srgbClr val="0B1829"/>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3" name="TextBox 42"/>
          <p:cNvSpPr txBox="1"/>
          <p:nvPr/>
        </p:nvSpPr>
        <p:spPr>
          <a:xfrm>
            <a:off x="5431536" y="2892407"/>
            <a:ext cx="3255264" cy="391160"/>
          </a:xfrm>
          <a:prstGeom prst="rect">
            <a:avLst/>
          </a:prstGeom>
          <a:noFill/>
        </p:spPr>
        <p:txBody>
          <a:bodyPr wrap="square">
            <a:spAutoFit/>
          </a:bodyPr>
          <a:lstStyle/>
          <a:p>
            <a:pPr algn="ctr"/>
            <a:r>
              <a:rPr sz="2200" b="1" i="0">
                <a:solidFill>
                  <a:srgbClr val="1A202C"/>
                </a:solidFill>
                <a:latin typeface="Calibri"/>
              </a:rPr>
              <a:t>$100–180M</a:t>
            </a:r>
          </a:p>
        </p:txBody>
      </p:sp>
      <p:sp>
        <p:nvSpPr>
          <p:cNvPr id="44" name="TextBox 43"/>
          <p:cNvSpPr txBox="1"/>
          <p:nvPr/>
        </p:nvSpPr>
        <p:spPr>
          <a:xfrm>
            <a:off x="5431536" y="3227687"/>
            <a:ext cx="3255264" cy="228600"/>
          </a:xfrm>
          <a:prstGeom prst="rect">
            <a:avLst/>
          </a:prstGeom>
          <a:noFill/>
        </p:spPr>
        <p:txBody>
          <a:bodyPr wrap="square">
            <a:spAutoFit/>
          </a:bodyPr>
          <a:lstStyle/>
          <a:p>
            <a:pPr algn="ctr"/>
            <a:r>
              <a:rPr sz="900" b="0" i="0">
                <a:solidFill>
                  <a:srgbClr val="8A9AAD"/>
                </a:solidFill>
                <a:latin typeface="Calibri"/>
              </a:rPr>
              <a:t>Yr 5 Valuation</a:t>
            </a:r>
          </a:p>
        </p:txBody>
      </p:sp>
      <p:sp>
        <p:nvSpPr>
          <p:cNvPr id="45" name="TextBox 44"/>
          <p:cNvSpPr txBox="1"/>
          <p:nvPr/>
        </p:nvSpPr>
        <p:spPr>
          <a:xfrm>
            <a:off x="457200" y="3572121"/>
            <a:ext cx="8229600" cy="228600"/>
          </a:xfrm>
          <a:prstGeom prst="rect">
            <a:avLst/>
          </a:prstGeom>
          <a:noFill/>
        </p:spPr>
        <p:txBody>
          <a:bodyPr wrap="square">
            <a:spAutoFit/>
          </a:bodyPr>
          <a:lstStyle/>
          <a:p>
            <a:pPr algn="l"/>
            <a:r>
              <a:rPr sz="1100" b="1" i="0">
                <a:solidFill>
                  <a:srgbClr val="1A202C"/>
                </a:solidFill>
                <a:latin typeface="Calibri"/>
              </a:rPr>
              <a:t>USE OF PROCEEDS — $3,250,000</a:t>
            </a:r>
          </a:p>
        </p:txBody>
      </p:sp>
      <p:sp>
        <p:nvSpPr>
          <p:cNvPr id="46" name="Rectangle 45"/>
          <p:cNvSpPr/>
          <p:nvPr/>
        </p:nvSpPr>
        <p:spPr>
          <a:xfrm>
            <a:off x="457200" y="3892161"/>
            <a:ext cx="2621280" cy="566079"/>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7" name="Rectangle 46"/>
          <p:cNvSpPr/>
          <p:nvPr/>
        </p:nvSpPr>
        <p:spPr>
          <a:xfrm>
            <a:off x="457200" y="3892161"/>
            <a:ext cx="2621280" cy="18288"/>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8" name="TextBox 47"/>
          <p:cNvSpPr txBox="1"/>
          <p:nvPr/>
        </p:nvSpPr>
        <p:spPr>
          <a:xfrm>
            <a:off x="548640" y="4001889"/>
            <a:ext cx="2438400" cy="182880"/>
          </a:xfrm>
          <a:prstGeom prst="rect">
            <a:avLst/>
          </a:prstGeom>
          <a:noFill/>
        </p:spPr>
        <p:txBody>
          <a:bodyPr wrap="square">
            <a:spAutoFit/>
          </a:bodyPr>
          <a:lstStyle/>
          <a:p>
            <a:pPr algn="l"/>
            <a:r>
              <a:rPr sz="900" b="1" i="0">
                <a:solidFill>
                  <a:srgbClr val="8A9AAD"/>
                </a:solidFill>
                <a:latin typeface="Calibri"/>
              </a:rPr>
              <a:t>01  OPERATIONS / WORKING CAPITAL</a:t>
            </a:r>
          </a:p>
        </p:txBody>
      </p:sp>
      <p:sp>
        <p:nvSpPr>
          <p:cNvPr id="49" name="TextBox 48"/>
          <p:cNvSpPr txBox="1"/>
          <p:nvPr/>
        </p:nvSpPr>
        <p:spPr>
          <a:xfrm>
            <a:off x="548640" y="4184769"/>
            <a:ext cx="2438400" cy="320040"/>
          </a:xfrm>
          <a:prstGeom prst="rect">
            <a:avLst/>
          </a:prstGeom>
          <a:noFill/>
        </p:spPr>
        <p:txBody>
          <a:bodyPr wrap="square">
            <a:spAutoFit/>
          </a:bodyPr>
          <a:lstStyle/>
          <a:p>
            <a:pPr algn="l"/>
            <a:r>
              <a:rPr sz="2000" b="1" i="0">
                <a:solidFill>
                  <a:srgbClr val="0B1829"/>
                </a:solidFill>
                <a:latin typeface="Calibri"/>
              </a:rPr>
              <a:t>$1,000,000</a:t>
            </a:r>
          </a:p>
        </p:txBody>
      </p:sp>
      <p:sp>
        <p:nvSpPr>
          <p:cNvPr id="50" name="TextBox 49"/>
          <p:cNvSpPr txBox="1"/>
          <p:nvPr/>
        </p:nvSpPr>
        <p:spPr>
          <a:xfrm>
            <a:off x="548640" y="4596249"/>
            <a:ext cx="2438400" cy="-320889"/>
          </a:xfrm>
          <a:prstGeom prst="rect">
            <a:avLst/>
          </a:prstGeom>
          <a:noFill/>
        </p:spPr>
        <p:txBody>
          <a:bodyPr wrap="square">
            <a:spAutoFit/>
          </a:bodyPr>
          <a:lstStyle/>
          <a:p>
            <a:pPr algn="l"/>
            <a:r>
              <a:rPr sz="900" b="0" i="0">
                <a:solidFill>
                  <a:srgbClr val="4A5568"/>
                </a:solidFill>
                <a:latin typeface="Calibri"/>
              </a:rPr>
              <a:t>Marketing $450K · Exec comp $350K · Legal $200K</a:t>
            </a:r>
          </a:p>
        </p:txBody>
      </p:sp>
      <p:sp>
        <p:nvSpPr>
          <p:cNvPr id="51" name="Rectangle 50"/>
          <p:cNvSpPr/>
          <p:nvPr/>
        </p:nvSpPr>
        <p:spPr>
          <a:xfrm>
            <a:off x="3261360" y="3892161"/>
            <a:ext cx="2621280" cy="566079"/>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2" name="Rectangle 51"/>
          <p:cNvSpPr/>
          <p:nvPr/>
        </p:nvSpPr>
        <p:spPr>
          <a:xfrm>
            <a:off x="3261360" y="3892161"/>
            <a:ext cx="2621280" cy="1828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3" name="TextBox 52"/>
          <p:cNvSpPr txBox="1"/>
          <p:nvPr/>
        </p:nvSpPr>
        <p:spPr>
          <a:xfrm>
            <a:off x="3352800" y="4001889"/>
            <a:ext cx="2438400" cy="182880"/>
          </a:xfrm>
          <a:prstGeom prst="rect">
            <a:avLst/>
          </a:prstGeom>
          <a:noFill/>
        </p:spPr>
        <p:txBody>
          <a:bodyPr wrap="square">
            <a:spAutoFit/>
          </a:bodyPr>
          <a:lstStyle/>
          <a:p>
            <a:pPr algn="l"/>
            <a:r>
              <a:rPr sz="900" b="1" i="0">
                <a:solidFill>
                  <a:srgbClr val="8A9AAD"/>
                </a:solidFill>
                <a:latin typeface="Calibri"/>
              </a:rPr>
              <a:t>02  CLINICAL EXPANSION</a:t>
            </a:r>
          </a:p>
        </p:txBody>
      </p:sp>
      <p:sp>
        <p:nvSpPr>
          <p:cNvPr id="54" name="TextBox 53"/>
          <p:cNvSpPr txBox="1"/>
          <p:nvPr/>
        </p:nvSpPr>
        <p:spPr>
          <a:xfrm>
            <a:off x="3352800" y="4184769"/>
            <a:ext cx="2438400" cy="320040"/>
          </a:xfrm>
          <a:prstGeom prst="rect">
            <a:avLst/>
          </a:prstGeom>
          <a:noFill/>
        </p:spPr>
        <p:txBody>
          <a:bodyPr wrap="square">
            <a:spAutoFit/>
          </a:bodyPr>
          <a:lstStyle/>
          <a:p>
            <a:pPr algn="l"/>
            <a:r>
              <a:rPr sz="2000" b="1" i="0">
                <a:solidFill>
                  <a:srgbClr val="1B9D8E"/>
                </a:solidFill>
                <a:latin typeface="Calibri"/>
              </a:rPr>
              <a:t>$1,250,000</a:t>
            </a:r>
          </a:p>
        </p:txBody>
      </p:sp>
      <p:sp>
        <p:nvSpPr>
          <p:cNvPr id="55" name="TextBox 54"/>
          <p:cNvSpPr txBox="1"/>
          <p:nvPr/>
        </p:nvSpPr>
        <p:spPr>
          <a:xfrm>
            <a:off x="3352800" y="4596249"/>
            <a:ext cx="2438400" cy="-320889"/>
          </a:xfrm>
          <a:prstGeom prst="rect">
            <a:avLst/>
          </a:prstGeom>
          <a:noFill/>
        </p:spPr>
        <p:txBody>
          <a:bodyPr wrap="square">
            <a:spAutoFit/>
          </a:bodyPr>
          <a:lstStyle/>
          <a:p>
            <a:pPr algn="l"/>
            <a:r>
              <a:rPr sz="900" b="0" i="0">
                <a:solidFill>
                  <a:srgbClr val="4A5568"/>
                </a:solidFill>
                <a:latin typeface="Calibri"/>
              </a:rPr>
              <a:t>NYC 2nd location · Equipment · Tech platform · USMLE100 IRB $50K</a:t>
            </a:r>
          </a:p>
        </p:txBody>
      </p:sp>
      <p:sp>
        <p:nvSpPr>
          <p:cNvPr id="56" name="Rectangle 55"/>
          <p:cNvSpPr/>
          <p:nvPr/>
        </p:nvSpPr>
        <p:spPr>
          <a:xfrm>
            <a:off x="6065520" y="3892161"/>
            <a:ext cx="2621280" cy="566079"/>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7" name="Rectangle 56"/>
          <p:cNvSpPr/>
          <p:nvPr/>
        </p:nvSpPr>
        <p:spPr>
          <a:xfrm>
            <a:off x="6065520" y="3892161"/>
            <a:ext cx="2621280" cy="18288"/>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8" name="TextBox 57"/>
          <p:cNvSpPr txBox="1"/>
          <p:nvPr/>
        </p:nvSpPr>
        <p:spPr>
          <a:xfrm>
            <a:off x="6156960" y="4001889"/>
            <a:ext cx="2438400" cy="182880"/>
          </a:xfrm>
          <a:prstGeom prst="rect">
            <a:avLst/>
          </a:prstGeom>
          <a:noFill/>
        </p:spPr>
        <p:txBody>
          <a:bodyPr wrap="square">
            <a:spAutoFit/>
          </a:bodyPr>
          <a:lstStyle/>
          <a:p>
            <a:pPr algn="l"/>
            <a:r>
              <a:rPr sz="900" b="1" i="0">
                <a:solidFill>
                  <a:srgbClr val="8A9AAD"/>
                </a:solidFill>
                <a:latin typeface="Calibri"/>
              </a:rPr>
              <a:t>03  FRANCHISE LAUNCH</a:t>
            </a:r>
          </a:p>
        </p:txBody>
      </p:sp>
      <p:sp>
        <p:nvSpPr>
          <p:cNvPr id="59" name="TextBox 58"/>
          <p:cNvSpPr txBox="1"/>
          <p:nvPr/>
        </p:nvSpPr>
        <p:spPr>
          <a:xfrm>
            <a:off x="6156960" y="4184769"/>
            <a:ext cx="2438400" cy="320040"/>
          </a:xfrm>
          <a:prstGeom prst="rect">
            <a:avLst/>
          </a:prstGeom>
          <a:noFill/>
        </p:spPr>
        <p:txBody>
          <a:bodyPr wrap="square">
            <a:spAutoFit/>
          </a:bodyPr>
          <a:lstStyle/>
          <a:p>
            <a:pPr algn="l"/>
            <a:r>
              <a:rPr sz="2000" b="1" i="0">
                <a:solidFill>
                  <a:srgbClr val="A8791F"/>
                </a:solidFill>
                <a:latin typeface="Calibri"/>
              </a:rPr>
              <a:t>$1,000,000</a:t>
            </a:r>
          </a:p>
        </p:txBody>
      </p:sp>
      <p:sp>
        <p:nvSpPr>
          <p:cNvPr id="60" name="TextBox 59"/>
          <p:cNvSpPr txBox="1"/>
          <p:nvPr/>
        </p:nvSpPr>
        <p:spPr>
          <a:xfrm>
            <a:off x="6156960" y="4596249"/>
            <a:ext cx="2438400" cy="-320889"/>
          </a:xfrm>
          <a:prstGeom prst="rect">
            <a:avLst/>
          </a:prstGeom>
          <a:noFill/>
        </p:spPr>
        <p:txBody>
          <a:bodyPr wrap="square">
            <a:spAutoFit/>
          </a:bodyPr>
          <a:lstStyle/>
          <a:p>
            <a:pPr algn="l"/>
            <a:r>
              <a:rPr sz="900" b="0" i="0">
                <a:solidFill>
                  <a:srgbClr val="4A5568"/>
                </a:solidFill>
                <a:latin typeface="Calibri"/>
              </a:rPr>
              <a:t>FDD filing · Physician training · BD · Fulcrum co-locations $200K</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POST-RAISE MILESTONES</a:t>
            </a:r>
          </a:p>
        </p:txBody>
      </p:sp>
      <p:sp>
        <p:nvSpPr>
          <p:cNvPr id="4" name="TextBox 3"/>
          <p:cNvSpPr txBox="1"/>
          <p:nvPr/>
        </p:nvSpPr>
        <p:spPr>
          <a:xfrm>
            <a:off x="457200" y="412416"/>
            <a:ext cx="8229600" cy="576000"/>
          </a:xfrm>
          <a:prstGeom prst="rect">
            <a:avLst/>
          </a:prstGeom>
          <a:noFill/>
        </p:spPr>
        <p:txBody>
          <a:bodyPr wrap="square">
            <a:spAutoFit/>
          </a:bodyPr>
          <a:lstStyle/>
          <a:p>
            <a:pPr algn="l"/>
            <a:r>
              <a:rPr sz="3000" b="1" i="0">
                <a:solidFill>
                  <a:srgbClr val="1A202C"/>
                </a:solidFill>
                <a:latin typeface="Calibri"/>
              </a:rPr>
              <a:t>12-Month Roadmap</a:t>
            </a:r>
          </a:p>
        </p:txBody>
      </p:sp>
      <p:sp>
        <p:nvSpPr>
          <p:cNvPr id="5" name="Rectangle 4"/>
          <p:cNvSpPr/>
          <p:nvPr/>
        </p:nvSpPr>
        <p:spPr>
          <a:xfrm>
            <a:off x="457200" y="957960"/>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9" name="TextBox 8"/>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0" name="Rectangle 9"/>
          <p:cNvSpPr/>
          <p:nvPr/>
        </p:nvSpPr>
        <p:spPr>
          <a:xfrm>
            <a:off x="457200" y="1048320"/>
            <a:ext cx="1920240" cy="340992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548640" y="1231200"/>
            <a:ext cx="1737360" cy="182880"/>
          </a:xfrm>
          <a:prstGeom prst="rect">
            <a:avLst/>
          </a:prstGeom>
          <a:noFill/>
        </p:spPr>
        <p:txBody>
          <a:bodyPr wrap="square">
            <a:spAutoFit/>
          </a:bodyPr>
          <a:lstStyle/>
          <a:p>
            <a:pPr algn="l"/>
            <a:r>
              <a:rPr sz="1000" b="1" i="0">
                <a:solidFill>
                  <a:srgbClr val="1B9D8E"/>
                </a:solidFill>
                <a:latin typeface="Calibri"/>
              </a:rPr>
              <a:t>Q2 2026</a:t>
            </a:r>
          </a:p>
        </p:txBody>
      </p:sp>
      <p:sp>
        <p:nvSpPr>
          <p:cNvPr id="12" name="TextBox 11"/>
          <p:cNvSpPr txBox="1"/>
          <p:nvPr/>
        </p:nvSpPr>
        <p:spPr>
          <a:xfrm>
            <a:off x="548640" y="1414080"/>
            <a:ext cx="1737360" cy="274320"/>
          </a:xfrm>
          <a:prstGeom prst="rect">
            <a:avLst/>
          </a:prstGeom>
          <a:noFill/>
        </p:spPr>
        <p:txBody>
          <a:bodyPr wrap="square">
            <a:spAutoFit/>
          </a:bodyPr>
          <a:lstStyle/>
          <a:p>
            <a:pPr algn="l"/>
            <a:r>
              <a:rPr sz="1600" b="1" i="0">
                <a:solidFill>
                  <a:srgbClr val="1A202C"/>
                </a:solidFill>
                <a:latin typeface="Calibri"/>
              </a:rPr>
              <a:t>FOUNDATION</a:t>
            </a:r>
          </a:p>
        </p:txBody>
      </p:sp>
      <p:sp>
        <p:nvSpPr>
          <p:cNvPr id="13" name="TextBox 12"/>
          <p:cNvSpPr txBox="1"/>
          <p:nvPr/>
        </p:nvSpPr>
        <p:spPr>
          <a:xfrm>
            <a:off x="548640" y="1688400"/>
            <a:ext cx="1737360" cy="182880"/>
          </a:xfrm>
          <a:prstGeom prst="rect">
            <a:avLst/>
          </a:prstGeom>
          <a:noFill/>
        </p:spPr>
        <p:txBody>
          <a:bodyPr wrap="square">
            <a:spAutoFit/>
          </a:bodyPr>
          <a:lstStyle/>
          <a:p>
            <a:pPr algn="l"/>
            <a:r>
              <a:rPr sz="1000" b="0" i="1">
                <a:solidFill>
                  <a:srgbClr val="8A9AAD"/>
                </a:solidFill>
                <a:latin typeface="Calibri"/>
              </a:rPr>
              <a:t>0–90 days</a:t>
            </a:r>
          </a:p>
        </p:txBody>
      </p:sp>
      <p:sp>
        <p:nvSpPr>
          <p:cNvPr id="14" name="Rectangle 13"/>
          <p:cNvSpPr/>
          <p:nvPr/>
        </p:nvSpPr>
        <p:spPr>
          <a:xfrm>
            <a:off x="548640" y="1962720"/>
            <a:ext cx="173736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548640" y="2237040"/>
            <a:ext cx="1737360" cy="2038320"/>
          </a:xfrm>
          <a:prstGeom prst="rect">
            <a:avLst/>
          </a:prstGeom>
          <a:noFill/>
        </p:spPr>
        <p:txBody>
          <a:bodyPr wrap="square">
            <a:spAutoFit/>
          </a:bodyPr>
          <a:lstStyle/>
          <a:p>
            <a:pPr algn="l">
              <a:lnSpc>
                <a:spcPts val="1814"/>
              </a:lnSpc>
            </a:pPr>
            <a:r>
              <a:rPr sz="1100" b="0">
                <a:solidFill>
                  <a:srgbClr val="4A5568"/>
                </a:solidFill>
                <a:latin typeface="Calibri"/>
              </a:rPr>
              <a:t>—  506(b) + 506(c) raise closes</a:t>
            </a:r>
          </a:p>
          <a:p>
            <a:pPr algn="l">
              <a:lnSpc>
                <a:spcPts val="1814"/>
              </a:lnSpc>
            </a:pPr>
            <a:r>
              <a:rPr sz="1100" b="0">
                <a:solidFill>
                  <a:srgbClr val="4A5568"/>
                </a:solidFill>
                <a:latin typeface="Calibri"/>
              </a:rPr>
              <a:t>—  Legal + compliance finalized</a:t>
            </a:r>
          </a:p>
          <a:p>
            <a:pPr algn="l">
              <a:lnSpc>
                <a:spcPts val="1814"/>
              </a:lnSpc>
            </a:pPr>
            <a:r>
              <a:rPr sz="1100" b="0">
                <a:solidFill>
                  <a:srgbClr val="4A5568"/>
                </a:solidFill>
                <a:latin typeface="Calibri"/>
              </a:rPr>
              <a:t>—  FDD filed</a:t>
            </a:r>
          </a:p>
          <a:p>
            <a:pPr algn="l">
              <a:lnSpc>
                <a:spcPts val="1814"/>
              </a:lnSpc>
            </a:pPr>
            <a:r>
              <a:rPr sz="1100" b="0">
                <a:solidFill>
                  <a:srgbClr val="4A5568"/>
                </a:solidFill>
                <a:latin typeface="Calibri"/>
              </a:rPr>
              <a:t>—  $3.25M fully deployed</a:t>
            </a:r>
          </a:p>
        </p:txBody>
      </p:sp>
      <p:sp>
        <p:nvSpPr>
          <p:cNvPr id="16" name="Rectangle 15"/>
          <p:cNvSpPr/>
          <p:nvPr/>
        </p:nvSpPr>
        <p:spPr>
          <a:xfrm>
            <a:off x="2560320" y="1048320"/>
            <a:ext cx="1920240" cy="340992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TextBox 16"/>
          <p:cNvSpPr txBox="1"/>
          <p:nvPr/>
        </p:nvSpPr>
        <p:spPr>
          <a:xfrm>
            <a:off x="2651760" y="1231200"/>
            <a:ext cx="1737360" cy="182880"/>
          </a:xfrm>
          <a:prstGeom prst="rect">
            <a:avLst/>
          </a:prstGeom>
          <a:noFill/>
        </p:spPr>
        <p:txBody>
          <a:bodyPr wrap="square">
            <a:spAutoFit/>
          </a:bodyPr>
          <a:lstStyle/>
          <a:p>
            <a:pPr algn="l"/>
            <a:r>
              <a:rPr sz="1000" b="1" i="0">
                <a:solidFill>
                  <a:srgbClr val="1A202C"/>
                </a:solidFill>
                <a:latin typeface="Calibri"/>
              </a:rPr>
              <a:t>Q3 2026</a:t>
            </a:r>
          </a:p>
        </p:txBody>
      </p:sp>
      <p:sp>
        <p:nvSpPr>
          <p:cNvPr id="18" name="TextBox 17"/>
          <p:cNvSpPr txBox="1"/>
          <p:nvPr/>
        </p:nvSpPr>
        <p:spPr>
          <a:xfrm>
            <a:off x="2651760" y="1414080"/>
            <a:ext cx="1737360" cy="274320"/>
          </a:xfrm>
          <a:prstGeom prst="rect">
            <a:avLst/>
          </a:prstGeom>
          <a:noFill/>
        </p:spPr>
        <p:txBody>
          <a:bodyPr wrap="square">
            <a:spAutoFit/>
          </a:bodyPr>
          <a:lstStyle/>
          <a:p>
            <a:pPr algn="l"/>
            <a:r>
              <a:rPr sz="1600" b="1" i="0">
                <a:solidFill>
                  <a:srgbClr val="1A202C"/>
                </a:solidFill>
                <a:latin typeface="Calibri"/>
              </a:rPr>
              <a:t>LAUNCH</a:t>
            </a:r>
          </a:p>
        </p:txBody>
      </p:sp>
      <p:sp>
        <p:nvSpPr>
          <p:cNvPr id="19" name="TextBox 18"/>
          <p:cNvSpPr txBox="1"/>
          <p:nvPr/>
        </p:nvSpPr>
        <p:spPr>
          <a:xfrm>
            <a:off x="2651760" y="1688400"/>
            <a:ext cx="1737360" cy="182880"/>
          </a:xfrm>
          <a:prstGeom prst="rect">
            <a:avLst/>
          </a:prstGeom>
          <a:noFill/>
        </p:spPr>
        <p:txBody>
          <a:bodyPr wrap="square">
            <a:spAutoFit/>
          </a:bodyPr>
          <a:lstStyle/>
          <a:p>
            <a:pPr algn="l"/>
            <a:r>
              <a:rPr sz="1000" b="0" i="1">
                <a:solidFill>
                  <a:srgbClr val="8A9AAD"/>
                </a:solidFill>
                <a:latin typeface="Calibri"/>
              </a:rPr>
              <a:t>90–180 days</a:t>
            </a:r>
          </a:p>
        </p:txBody>
      </p:sp>
      <p:sp>
        <p:nvSpPr>
          <p:cNvPr id="20" name="Rectangle 19"/>
          <p:cNvSpPr/>
          <p:nvPr/>
        </p:nvSpPr>
        <p:spPr>
          <a:xfrm>
            <a:off x="2651760" y="1962720"/>
            <a:ext cx="173736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TextBox 20"/>
          <p:cNvSpPr txBox="1"/>
          <p:nvPr/>
        </p:nvSpPr>
        <p:spPr>
          <a:xfrm>
            <a:off x="2651760" y="2237040"/>
            <a:ext cx="1737360" cy="2038320"/>
          </a:xfrm>
          <a:prstGeom prst="rect">
            <a:avLst/>
          </a:prstGeom>
          <a:noFill/>
        </p:spPr>
        <p:txBody>
          <a:bodyPr wrap="square">
            <a:spAutoFit/>
          </a:bodyPr>
          <a:lstStyle/>
          <a:p>
            <a:pPr algn="l">
              <a:lnSpc>
                <a:spcPts val="1814"/>
              </a:lnSpc>
            </a:pPr>
            <a:r>
              <a:rPr sz="1100" b="0">
                <a:solidFill>
                  <a:srgbClr val="4A5568"/>
                </a:solidFill>
                <a:latin typeface="Calibri"/>
              </a:rPr>
              <a:t>—  NYC 2nd location opens</a:t>
            </a:r>
          </a:p>
          <a:p>
            <a:pPr algn="l">
              <a:lnSpc>
                <a:spcPts val="1814"/>
              </a:lnSpc>
            </a:pPr>
            <a:r>
              <a:rPr sz="1100" b="0">
                <a:solidFill>
                  <a:srgbClr val="4A5568"/>
                </a:solidFill>
                <a:latin typeface="Calibri"/>
              </a:rPr>
              <a:t>—  Franchise sales begin</a:t>
            </a:r>
          </a:p>
          <a:p>
            <a:pPr algn="l">
              <a:lnSpc>
                <a:spcPts val="1814"/>
              </a:lnSpc>
            </a:pPr>
            <a:r>
              <a:rPr sz="1100" b="0">
                <a:solidFill>
                  <a:srgbClr val="4A5568"/>
                </a:solidFill>
                <a:latin typeface="Calibri"/>
              </a:rPr>
              <a:t>—  Tech platform live</a:t>
            </a:r>
          </a:p>
          <a:p>
            <a:pPr algn="l">
              <a:lnSpc>
                <a:spcPts val="1814"/>
              </a:lnSpc>
            </a:pPr>
            <a:r>
              <a:rPr sz="1100" b="0">
                <a:solidFill>
                  <a:srgbClr val="4A5568"/>
                </a:solidFill>
                <a:latin typeface="Calibri"/>
              </a:rPr>
              <a:t>—  Physician training program</a:t>
            </a:r>
          </a:p>
        </p:txBody>
      </p:sp>
      <p:sp>
        <p:nvSpPr>
          <p:cNvPr id="22" name="Rectangle 21"/>
          <p:cNvSpPr/>
          <p:nvPr/>
        </p:nvSpPr>
        <p:spPr>
          <a:xfrm>
            <a:off x="4663440" y="1048320"/>
            <a:ext cx="1920240" cy="340992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TextBox 22"/>
          <p:cNvSpPr txBox="1"/>
          <p:nvPr/>
        </p:nvSpPr>
        <p:spPr>
          <a:xfrm>
            <a:off x="4754880" y="1231200"/>
            <a:ext cx="1737360" cy="182880"/>
          </a:xfrm>
          <a:prstGeom prst="rect">
            <a:avLst/>
          </a:prstGeom>
          <a:noFill/>
        </p:spPr>
        <p:txBody>
          <a:bodyPr wrap="square">
            <a:spAutoFit/>
          </a:bodyPr>
          <a:lstStyle/>
          <a:p>
            <a:pPr algn="l"/>
            <a:r>
              <a:rPr sz="1000" b="1" i="0">
                <a:solidFill>
                  <a:srgbClr val="1B9D8E"/>
                </a:solidFill>
                <a:latin typeface="Calibri"/>
              </a:rPr>
              <a:t>Q4 2026</a:t>
            </a:r>
          </a:p>
        </p:txBody>
      </p:sp>
      <p:sp>
        <p:nvSpPr>
          <p:cNvPr id="24" name="TextBox 23"/>
          <p:cNvSpPr txBox="1"/>
          <p:nvPr/>
        </p:nvSpPr>
        <p:spPr>
          <a:xfrm>
            <a:off x="4754880" y="1414080"/>
            <a:ext cx="1737360" cy="274320"/>
          </a:xfrm>
          <a:prstGeom prst="rect">
            <a:avLst/>
          </a:prstGeom>
          <a:noFill/>
        </p:spPr>
        <p:txBody>
          <a:bodyPr wrap="square">
            <a:spAutoFit/>
          </a:bodyPr>
          <a:lstStyle/>
          <a:p>
            <a:pPr algn="l"/>
            <a:r>
              <a:rPr sz="1600" b="1" i="0">
                <a:solidFill>
                  <a:srgbClr val="1A202C"/>
                </a:solidFill>
                <a:latin typeface="Calibri"/>
              </a:rPr>
              <a:t>SCALE</a:t>
            </a:r>
          </a:p>
        </p:txBody>
      </p:sp>
      <p:sp>
        <p:nvSpPr>
          <p:cNvPr id="25" name="TextBox 24"/>
          <p:cNvSpPr txBox="1"/>
          <p:nvPr/>
        </p:nvSpPr>
        <p:spPr>
          <a:xfrm>
            <a:off x="4754880" y="1688400"/>
            <a:ext cx="1737360" cy="182880"/>
          </a:xfrm>
          <a:prstGeom prst="rect">
            <a:avLst/>
          </a:prstGeom>
          <a:noFill/>
        </p:spPr>
        <p:txBody>
          <a:bodyPr wrap="square">
            <a:spAutoFit/>
          </a:bodyPr>
          <a:lstStyle/>
          <a:p>
            <a:pPr algn="l"/>
            <a:r>
              <a:rPr sz="1000" b="0" i="1">
                <a:solidFill>
                  <a:srgbClr val="8A9AAD"/>
                </a:solidFill>
                <a:latin typeface="Calibri"/>
              </a:rPr>
              <a:t>180–270 days</a:t>
            </a:r>
          </a:p>
        </p:txBody>
      </p:sp>
      <p:sp>
        <p:nvSpPr>
          <p:cNvPr id="26" name="Rectangle 25"/>
          <p:cNvSpPr/>
          <p:nvPr/>
        </p:nvSpPr>
        <p:spPr>
          <a:xfrm>
            <a:off x="4754880" y="1962720"/>
            <a:ext cx="173736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TextBox 26"/>
          <p:cNvSpPr txBox="1"/>
          <p:nvPr/>
        </p:nvSpPr>
        <p:spPr>
          <a:xfrm>
            <a:off x="4754880" y="2237040"/>
            <a:ext cx="1737360" cy="2038320"/>
          </a:xfrm>
          <a:prstGeom prst="rect">
            <a:avLst/>
          </a:prstGeom>
          <a:noFill/>
        </p:spPr>
        <p:txBody>
          <a:bodyPr wrap="square">
            <a:spAutoFit/>
          </a:bodyPr>
          <a:lstStyle/>
          <a:p>
            <a:pPr algn="l">
              <a:lnSpc>
                <a:spcPts val="1814"/>
              </a:lnSpc>
            </a:pPr>
            <a:r>
              <a:rPr sz="1100" b="0">
                <a:solidFill>
                  <a:srgbClr val="4A5568"/>
                </a:solidFill>
                <a:latin typeface="Calibri"/>
              </a:rPr>
              <a:t>—  First franchise signed</a:t>
            </a:r>
          </a:p>
          <a:p>
            <a:pPr algn="l">
              <a:lnSpc>
                <a:spcPts val="1814"/>
              </a:lnSpc>
            </a:pPr>
            <a:r>
              <a:rPr sz="1100" b="0">
                <a:solidFill>
                  <a:srgbClr val="4A5568"/>
                </a:solidFill>
                <a:latin typeface="Calibri"/>
              </a:rPr>
              <a:t>—  Nashville + Austin expansion</a:t>
            </a:r>
          </a:p>
          <a:p>
            <a:pPr algn="l">
              <a:lnSpc>
                <a:spcPts val="1814"/>
              </a:lnSpc>
            </a:pPr>
            <a:r>
              <a:rPr sz="1100" b="0">
                <a:solidFill>
                  <a:srgbClr val="4A5568"/>
                </a:solidFill>
                <a:latin typeface="Calibri"/>
              </a:rPr>
              <a:t>—  Memberships launched</a:t>
            </a:r>
          </a:p>
          <a:p>
            <a:pPr algn="l">
              <a:lnSpc>
                <a:spcPts val="1814"/>
              </a:lnSpc>
            </a:pPr>
            <a:r>
              <a:rPr sz="1100" b="0">
                <a:solidFill>
                  <a:srgbClr val="4A5568"/>
                </a:solidFill>
                <a:latin typeface="Calibri"/>
              </a:rPr>
              <a:t>—  $500K+/month revenue target</a:t>
            </a:r>
          </a:p>
        </p:txBody>
      </p:sp>
      <p:sp>
        <p:nvSpPr>
          <p:cNvPr id="28" name="Rectangle 27"/>
          <p:cNvSpPr/>
          <p:nvPr/>
        </p:nvSpPr>
        <p:spPr>
          <a:xfrm>
            <a:off x="6766560" y="1048320"/>
            <a:ext cx="1920240" cy="340992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9" name="TextBox 28"/>
          <p:cNvSpPr txBox="1"/>
          <p:nvPr/>
        </p:nvSpPr>
        <p:spPr>
          <a:xfrm>
            <a:off x="6858000" y="1231200"/>
            <a:ext cx="1737360" cy="182880"/>
          </a:xfrm>
          <a:prstGeom prst="rect">
            <a:avLst/>
          </a:prstGeom>
          <a:noFill/>
        </p:spPr>
        <p:txBody>
          <a:bodyPr wrap="square">
            <a:spAutoFit/>
          </a:bodyPr>
          <a:lstStyle/>
          <a:p>
            <a:pPr algn="l"/>
            <a:r>
              <a:rPr sz="1000" b="1" i="0">
                <a:solidFill>
                  <a:srgbClr val="A8791F"/>
                </a:solidFill>
                <a:latin typeface="Calibri"/>
              </a:rPr>
              <a:t>Q1 2027</a:t>
            </a:r>
          </a:p>
        </p:txBody>
      </p:sp>
      <p:sp>
        <p:nvSpPr>
          <p:cNvPr id="30" name="TextBox 29"/>
          <p:cNvSpPr txBox="1"/>
          <p:nvPr/>
        </p:nvSpPr>
        <p:spPr>
          <a:xfrm>
            <a:off x="6858000" y="1414080"/>
            <a:ext cx="1737360" cy="274320"/>
          </a:xfrm>
          <a:prstGeom prst="rect">
            <a:avLst/>
          </a:prstGeom>
          <a:noFill/>
        </p:spPr>
        <p:txBody>
          <a:bodyPr wrap="square">
            <a:spAutoFit/>
          </a:bodyPr>
          <a:lstStyle/>
          <a:p>
            <a:pPr algn="l"/>
            <a:r>
              <a:rPr sz="1600" b="1" i="0">
                <a:solidFill>
                  <a:srgbClr val="1A202C"/>
                </a:solidFill>
                <a:latin typeface="Calibri"/>
              </a:rPr>
              <a:t>MOMENTUM</a:t>
            </a:r>
          </a:p>
        </p:txBody>
      </p:sp>
      <p:sp>
        <p:nvSpPr>
          <p:cNvPr id="31" name="TextBox 30"/>
          <p:cNvSpPr txBox="1"/>
          <p:nvPr/>
        </p:nvSpPr>
        <p:spPr>
          <a:xfrm>
            <a:off x="6858000" y="1688400"/>
            <a:ext cx="1737360" cy="182880"/>
          </a:xfrm>
          <a:prstGeom prst="rect">
            <a:avLst/>
          </a:prstGeom>
          <a:noFill/>
        </p:spPr>
        <p:txBody>
          <a:bodyPr wrap="square">
            <a:spAutoFit/>
          </a:bodyPr>
          <a:lstStyle/>
          <a:p>
            <a:pPr algn="l"/>
            <a:r>
              <a:rPr sz="1000" b="0" i="1">
                <a:solidFill>
                  <a:srgbClr val="8A9AAD"/>
                </a:solidFill>
                <a:latin typeface="Calibri"/>
              </a:rPr>
              <a:t>270–365 days</a:t>
            </a:r>
          </a:p>
        </p:txBody>
      </p:sp>
      <p:sp>
        <p:nvSpPr>
          <p:cNvPr id="32" name="Rectangle 31"/>
          <p:cNvSpPr/>
          <p:nvPr/>
        </p:nvSpPr>
        <p:spPr>
          <a:xfrm>
            <a:off x="6858000" y="1962720"/>
            <a:ext cx="173736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3" name="TextBox 32"/>
          <p:cNvSpPr txBox="1"/>
          <p:nvPr/>
        </p:nvSpPr>
        <p:spPr>
          <a:xfrm>
            <a:off x="6858000" y="2237040"/>
            <a:ext cx="1737360" cy="2038320"/>
          </a:xfrm>
          <a:prstGeom prst="rect">
            <a:avLst/>
          </a:prstGeom>
          <a:noFill/>
        </p:spPr>
        <p:txBody>
          <a:bodyPr wrap="square">
            <a:spAutoFit/>
          </a:bodyPr>
          <a:lstStyle/>
          <a:p>
            <a:pPr algn="l">
              <a:lnSpc>
                <a:spcPts val="1814"/>
              </a:lnSpc>
            </a:pPr>
            <a:r>
              <a:rPr sz="1100" b="0">
                <a:solidFill>
                  <a:srgbClr val="4A5568"/>
                </a:solidFill>
                <a:latin typeface="Calibri"/>
              </a:rPr>
              <a:t>—  5+ franchise commitments</a:t>
            </a:r>
          </a:p>
          <a:p>
            <a:pPr algn="l">
              <a:lnSpc>
                <a:spcPts val="1814"/>
              </a:lnSpc>
            </a:pPr>
            <a:r>
              <a:rPr sz="1100" b="0">
                <a:solidFill>
                  <a:srgbClr val="4A5568"/>
                </a:solidFill>
                <a:latin typeface="Calibri"/>
              </a:rPr>
              <a:t>—  Valuation re-rate</a:t>
            </a:r>
          </a:p>
          <a:p>
            <a:pPr algn="l">
              <a:lnSpc>
                <a:spcPts val="1814"/>
              </a:lnSpc>
            </a:pPr>
            <a:r>
              <a:rPr sz="1100" b="0">
                <a:solidFill>
                  <a:srgbClr val="4A5568"/>
                </a:solidFill>
                <a:latin typeface="Calibri"/>
              </a:rPr>
              <a:t>—  IPO / reverse merger prep</a:t>
            </a:r>
          </a:p>
          <a:p>
            <a:pPr algn="l">
              <a:lnSpc>
                <a:spcPts val="1814"/>
              </a:lnSpc>
            </a:pPr>
            <a:r>
              <a:rPr sz="1100" b="0">
                <a:solidFill>
                  <a:srgbClr val="4A5568"/>
                </a:solidFill>
                <a:latin typeface="Calibri"/>
              </a:rPr>
              <a:t>—  $2M+/month run rate</a:t>
            </a:r>
          </a:p>
        </p:txBody>
      </p:sp>
      <p:sp>
        <p:nvSpPr>
          <p:cNvPr id="34" name="TextBox 33"/>
          <p:cNvSpPr txBox="1"/>
          <p:nvPr/>
        </p:nvSpPr>
        <p:spPr>
          <a:xfrm>
            <a:off x="457200" y="4549320"/>
            <a:ext cx="8229600" cy="274320"/>
          </a:xfrm>
          <a:prstGeom prst="rect">
            <a:avLst/>
          </a:prstGeom>
          <a:noFill/>
        </p:spPr>
        <p:txBody>
          <a:bodyPr wrap="square">
            <a:spAutoFit/>
          </a:bodyPr>
          <a:lstStyle/>
          <a:p>
            <a:pPr algn="ctr"/>
            <a:r>
              <a:rPr sz="1100" b="1" i="0">
                <a:solidFill>
                  <a:srgbClr val="1B9D8E"/>
                </a:solidFill>
                <a:latin typeface="Calibri"/>
              </a:rPr>
              <a:t>Capital deployed with discipline. Every dollar tied to a revenue-generating milestone.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LEADERSHIP TEAM</a:t>
            </a:r>
          </a:p>
        </p:txBody>
      </p:sp>
      <p:sp>
        <p:nvSpPr>
          <p:cNvPr id="4" name="TextBox 3"/>
          <p:cNvSpPr txBox="1"/>
          <p:nvPr/>
        </p:nvSpPr>
        <p:spPr>
          <a:xfrm>
            <a:off x="7226640" y="228600"/>
            <a:ext cx="1460160" cy="228600"/>
          </a:xfrm>
          <a:prstGeom prst="rect">
            <a:avLst/>
          </a:prstGeom>
          <a:noFill/>
        </p:spPr>
        <p:txBody>
          <a:bodyPr wrap="square">
            <a:spAutoFit/>
          </a:bodyPr>
          <a:lstStyle/>
          <a:p>
            <a:pPr algn="r"/>
            <a:r>
              <a:rPr sz="1000" b="0" i="0">
                <a:solidFill>
                  <a:srgbClr val="8A9AAD"/>
                </a:solidFill>
                <a:latin typeface="Calibri"/>
              </a:rPr>
              <a:t>Physician-led  ·  Operator-executed  ·  Performance-science driven</a:t>
            </a:r>
          </a:p>
        </p:txBody>
      </p:sp>
      <p:sp>
        <p:nvSpPr>
          <p:cNvPr id="5" name="TextBox 4"/>
          <p:cNvSpPr txBox="1"/>
          <p:nvPr/>
        </p:nvSpPr>
        <p:spPr>
          <a:xfrm>
            <a:off x="457200" y="412416"/>
            <a:ext cx="8229600" cy="576000"/>
          </a:xfrm>
          <a:prstGeom prst="rect">
            <a:avLst/>
          </a:prstGeom>
          <a:noFill/>
        </p:spPr>
        <p:txBody>
          <a:bodyPr wrap="square">
            <a:spAutoFit/>
          </a:bodyPr>
          <a:lstStyle/>
          <a:p>
            <a:pPr algn="l"/>
            <a:r>
              <a:rPr sz="3000" b="1" i="0">
                <a:solidFill>
                  <a:srgbClr val="1A202C"/>
                </a:solidFill>
                <a:latin typeface="Calibri"/>
              </a:rPr>
              <a:t>The Team</a:t>
            </a:r>
          </a:p>
        </p:txBody>
      </p:sp>
      <p:sp>
        <p:nvSpPr>
          <p:cNvPr id="6" name="Rectangle 5"/>
          <p:cNvSpPr/>
          <p:nvPr/>
        </p:nvSpPr>
        <p:spPr>
          <a:xfrm>
            <a:off x="457200" y="957960"/>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10" name="TextBox 9"/>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1" name="Rectangle 10"/>
          <p:cNvSpPr/>
          <p:nvPr/>
        </p:nvSpPr>
        <p:spPr>
          <a:xfrm>
            <a:off x="457200" y="1048320"/>
            <a:ext cx="1920240" cy="1724544"/>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12" name="Picture 11" descr="image.jpg"/>
          <p:cNvPicPr>
            <a:picLocks noChangeAspect="1"/>
          </p:cNvPicPr>
          <p:nvPr/>
        </p:nvPicPr>
        <p:blipFill>
          <a:blip r:embed="rId2"/>
          <a:stretch>
            <a:fillRect/>
          </a:stretch>
        </p:blipFill>
        <p:spPr>
          <a:xfrm>
            <a:off x="457200" y="1048320"/>
            <a:ext cx="1920240" cy="896762"/>
          </a:xfrm>
          <a:prstGeom prst="rect">
            <a:avLst/>
          </a:prstGeom>
        </p:spPr>
      </p:pic>
      <p:sp>
        <p:nvSpPr>
          <p:cNvPr id="13" name="Rectangle 12"/>
          <p:cNvSpPr/>
          <p:nvPr/>
        </p:nvSpPr>
        <p:spPr>
          <a:xfrm>
            <a:off x="457200" y="1945082"/>
            <a:ext cx="1920240" cy="1828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548640" y="2054810"/>
            <a:ext cx="1737360" cy="228600"/>
          </a:xfrm>
          <a:prstGeom prst="rect">
            <a:avLst/>
          </a:prstGeom>
          <a:noFill/>
        </p:spPr>
        <p:txBody>
          <a:bodyPr wrap="square">
            <a:spAutoFit/>
          </a:bodyPr>
          <a:lstStyle/>
          <a:p>
            <a:pPr algn="l"/>
            <a:r>
              <a:rPr sz="1000" b="1" i="0">
                <a:solidFill>
                  <a:srgbClr val="1A202C"/>
                </a:solidFill>
                <a:latin typeface="Calibri"/>
              </a:rPr>
              <a:t>Dr. Ajit Dhaliwal, MD</a:t>
            </a:r>
          </a:p>
        </p:txBody>
      </p:sp>
      <p:sp>
        <p:nvSpPr>
          <p:cNvPr id="15" name="TextBox 14"/>
          <p:cNvSpPr txBox="1"/>
          <p:nvPr/>
        </p:nvSpPr>
        <p:spPr>
          <a:xfrm>
            <a:off x="548640" y="2283410"/>
            <a:ext cx="1737360" cy="274320"/>
          </a:xfrm>
          <a:prstGeom prst="rect">
            <a:avLst/>
          </a:prstGeom>
          <a:noFill/>
        </p:spPr>
        <p:txBody>
          <a:bodyPr wrap="square">
            <a:spAutoFit/>
          </a:bodyPr>
          <a:lstStyle/>
          <a:p>
            <a:pPr algn="l"/>
            <a:r>
              <a:rPr sz="900" b="0" i="0">
                <a:solidFill>
                  <a:srgbClr val="1B9D8E"/>
                </a:solidFill>
                <a:latin typeface="Calibri"/>
              </a:rPr>
              <a:t>Founder &amp; Chief Medical Officer</a:t>
            </a:r>
          </a:p>
        </p:txBody>
      </p:sp>
      <p:sp>
        <p:nvSpPr>
          <p:cNvPr id="16" name="Rectangle 15"/>
          <p:cNvSpPr/>
          <p:nvPr/>
        </p:nvSpPr>
        <p:spPr>
          <a:xfrm>
            <a:off x="2560320" y="1048320"/>
            <a:ext cx="1920240" cy="1724544"/>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17" name="Picture 16" descr="image.jpg"/>
          <p:cNvPicPr>
            <a:picLocks noChangeAspect="1"/>
          </p:cNvPicPr>
          <p:nvPr/>
        </p:nvPicPr>
        <p:blipFill>
          <a:blip r:embed="rId3"/>
          <a:stretch>
            <a:fillRect/>
          </a:stretch>
        </p:blipFill>
        <p:spPr>
          <a:xfrm>
            <a:off x="2560320" y="1048320"/>
            <a:ext cx="1920240" cy="896762"/>
          </a:xfrm>
          <a:prstGeom prst="rect">
            <a:avLst/>
          </a:prstGeom>
        </p:spPr>
      </p:pic>
      <p:sp>
        <p:nvSpPr>
          <p:cNvPr id="18" name="Rectangle 17"/>
          <p:cNvSpPr/>
          <p:nvPr/>
        </p:nvSpPr>
        <p:spPr>
          <a:xfrm>
            <a:off x="2560320" y="1945082"/>
            <a:ext cx="1920240" cy="18288"/>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2651760" y="2054810"/>
            <a:ext cx="1737360" cy="228600"/>
          </a:xfrm>
          <a:prstGeom prst="rect">
            <a:avLst/>
          </a:prstGeom>
          <a:noFill/>
        </p:spPr>
        <p:txBody>
          <a:bodyPr wrap="square">
            <a:spAutoFit/>
          </a:bodyPr>
          <a:lstStyle/>
          <a:p>
            <a:pPr algn="l"/>
            <a:r>
              <a:rPr sz="1000" b="1" i="0">
                <a:solidFill>
                  <a:srgbClr val="1A202C"/>
                </a:solidFill>
                <a:latin typeface="Calibri"/>
              </a:rPr>
              <a:t>James Zimbler</a:t>
            </a:r>
          </a:p>
        </p:txBody>
      </p:sp>
      <p:sp>
        <p:nvSpPr>
          <p:cNvPr id="20" name="TextBox 19"/>
          <p:cNvSpPr txBox="1"/>
          <p:nvPr/>
        </p:nvSpPr>
        <p:spPr>
          <a:xfrm>
            <a:off x="2651760" y="2283410"/>
            <a:ext cx="1737360" cy="274320"/>
          </a:xfrm>
          <a:prstGeom prst="rect">
            <a:avLst/>
          </a:prstGeom>
          <a:noFill/>
        </p:spPr>
        <p:txBody>
          <a:bodyPr wrap="square">
            <a:spAutoFit/>
          </a:bodyPr>
          <a:lstStyle/>
          <a:p>
            <a:pPr algn="l"/>
            <a:r>
              <a:rPr sz="900" b="0" i="0">
                <a:solidFill>
                  <a:srgbClr val="1B9D8E"/>
                </a:solidFill>
                <a:latin typeface="Calibri"/>
              </a:rPr>
              <a:t>Chief Executive Officer</a:t>
            </a:r>
          </a:p>
        </p:txBody>
      </p:sp>
      <p:sp>
        <p:nvSpPr>
          <p:cNvPr id="21" name="Rectangle 20"/>
          <p:cNvSpPr/>
          <p:nvPr/>
        </p:nvSpPr>
        <p:spPr>
          <a:xfrm>
            <a:off x="4663440" y="1048320"/>
            <a:ext cx="1920240" cy="1724544"/>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22" name="Picture 21" descr="image.jpg"/>
          <p:cNvPicPr>
            <a:picLocks noChangeAspect="1"/>
          </p:cNvPicPr>
          <p:nvPr/>
        </p:nvPicPr>
        <p:blipFill>
          <a:blip r:embed="rId4"/>
          <a:stretch>
            <a:fillRect/>
          </a:stretch>
        </p:blipFill>
        <p:spPr>
          <a:xfrm>
            <a:off x="4663440" y="1048320"/>
            <a:ext cx="1920240" cy="896762"/>
          </a:xfrm>
          <a:prstGeom prst="rect">
            <a:avLst/>
          </a:prstGeom>
        </p:spPr>
      </p:pic>
      <p:sp>
        <p:nvSpPr>
          <p:cNvPr id="23" name="Rectangle 22"/>
          <p:cNvSpPr/>
          <p:nvPr/>
        </p:nvSpPr>
        <p:spPr>
          <a:xfrm>
            <a:off x="4663440" y="1945082"/>
            <a:ext cx="1920240" cy="1828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4754880" y="2054810"/>
            <a:ext cx="1737360" cy="228600"/>
          </a:xfrm>
          <a:prstGeom prst="rect">
            <a:avLst/>
          </a:prstGeom>
          <a:noFill/>
        </p:spPr>
        <p:txBody>
          <a:bodyPr wrap="square">
            <a:spAutoFit/>
          </a:bodyPr>
          <a:lstStyle/>
          <a:p>
            <a:pPr algn="l"/>
            <a:r>
              <a:rPr sz="1000" b="1" i="0">
                <a:solidFill>
                  <a:srgbClr val="1A202C"/>
                </a:solidFill>
                <a:latin typeface="Calibri"/>
              </a:rPr>
              <a:t>Vincent Butta</a:t>
            </a:r>
          </a:p>
        </p:txBody>
      </p:sp>
      <p:sp>
        <p:nvSpPr>
          <p:cNvPr id="25" name="TextBox 24"/>
          <p:cNvSpPr txBox="1"/>
          <p:nvPr/>
        </p:nvSpPr>
        <p:spPr>
          <a:xfrm>
            <a:off x="4754880" y="2283410"/>
            <a:ext cx="1737360" cy="274320"/>
          </a:xfrm>
          <a:prstGeom prst="rect">
            <a:avLst/>
          </a:prstGeom>
          <a:noFill/>
        </p:spPr>
        <p:txBody>
          <a:bodyPr wrap="square">
            <a:spAutoFit/>
          </a:bodyPr>
          <a:lstStyle/>
          <a:p>
            <a:pPr algn="l"/>
            <a:r>
              <a:rPr sz="900" b="0" i="0">
                <a:solidFill>
                  <a:srgbClr val="1B9D8E"/>
                </a:solidFill>
                <a:latin typeface="Calibri"/>
              </a:rPr>
              <a:t>Chief Operating Officer</a:t>
            </a:r>
          </a:p>
        </p:txBody>
      </p:sp>
      <p:sp>
        <p:nvSpPr>
          <p:cNvPr id="26" name="Rectangle 25"/>
          <p:cNvSpPr/>
          <p:nvPr/>
        </p:nvSpPr>
        <p:spPr>
          <a:xfrm>
            <a:off x="6766560" y="1048320"/>
            <a:ext cx="1920240" cy="1724544"/>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27" name="Picture 26" descr="image.jpg"/>
          <p:cNvPicPr>
            <a:picLocks noChangeAspect="1"/>
          </p:cNvPicPr>
          <p:nvPr/>
        </p:nvPicPr>
        <p:blipFill>
          <a:blip r:embed="rId5"/>
          <a:stretch>
            <a:fillRect/>
          </a:stretch>
        </p:blipFill>
        <p:spPr>
          <a:xfrm>
            <a:off x="6766560" y="1048320"/>
            <a:ext cx="1920240" cy="896762"/>
          </a:xfrm>
          <a:prstGeom prst="rect">
            <a:avLst/>
          </a:prstGeom>
        </p:spPr>
      </p:pic>
      <p:sp>
        <p:nvSpPr>
          <p:cNvPr id="28" name="Rectangle 27"/>
          <p:cNvSpPr/>
          <p:nvPr/>
        </p:nvSpPr>
        <p:spPr>
          <a:xfrm>
            <a:off x="6766560" y="1945082"/>
            <a:ext cx="1920240" cy="18288"/>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9" name="TextBox 28"/>
          <p:cNvSpPr txBox="1"/>
          <p:nvPr/>
        </p:nvSpPr>
        <p:spPr>
          <a:xfrm>
            <a:off x="6858000" y="2054810"/>
            <a:ext cx="1737360" cy="228600"/>
          </a:xfrm>
          <a:prstGeom prst="rect">
            <a:avLst/>
          </a:prstGeom>
          <a:noFill/>
        </p:spPr>
        <p:txBody>
          <a:bodyPr wrap="square">
            <a:spAutoFit/>
          </a:bodyPr>
          <a:lstStyle/>
          <a:p>
            <a:pPr algn="l"/>
            <a:r>
              <a:rPr sz="1000" b="1" i="0">
                <a:solidFill>
                  <a:srgbClr val="1A202C"/>
                </a:solidFill>
                <a:latin typeface="Calibri"/>
              </a:rPr>
              <a:t>Dr. Ravneet Dhaliwal</a:t>
            </a:r>
          </a:p>
        </p:txBody>
      </p:sp>
      <p:sp>
        <p:nvSpPr>
          <p:cNvPr id="30" name="TextBox 29"/>
          <p:cNvSpPr txBox="1"/>
          <p:nvPr/>
        </p:nvSpPr>
        <p:spPr>
          <a:xfrm>
            <a:off x="6858000" y="2283410"/>
            <a:ext cx="1737360" cy="274320"/>
          </a:xfrm>
          <a:prstGeom prst="rect">
            <a:avLst/>
          </a:prstGeom>
          <a:noFill/>
        </p:spPr>
        <p:txBody>
          <a:bodyPr wrap="square">
            <a:spAutoFit/>
          </a:bodyPr>
          <a:lstStyle/>
          <a:p>
            <a:pPr algn="l"/>
            <a:r>
              <a:rPr sz="900" b="0" i="0">
                <a:solidFill>
                  <a:srgbClr val="1B9D8E"/>
                </a:solidFill>
                <a:latin typeface="Calibri"/>
              </a:rPr>
              <a:t>Clinical Director &amp; Partner</a:t>
            </a:r>
          </a:p>
        </p:txBody>
      </p:sp>
      <p:sp>
        <p:nvSpPr>
          <p:cNvPr id="31" name="Rectangle 30"/>
          <p:cNvSpPr/>
          <p:nvPr/>
        </p:nvSpPr>
        <p:spPr>
          <a:xfrm>
            <a:off x="1508760" y="2955744"/>
            <a:ext cx="1920240" cy="1685376"/>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32" name="Picture 31" descr="image.jpg"/>
          <p:cNvPicPr>
            <a:picLocks noChangeAspect="1"/>
          </p:cNvPicPr>
          <p:nvPr/>
        </p:nvPicPr>
        <p:blipFill>
          <a:blip r:embed="rId6"/>
          <a:stretch>
            <a:fillRect/>
          </a:stretch>
        </p:blipFill>
        <p:spPr>
          <a:xfrm>
            <a:off x="1508760" y="2955744"/>
            <a:ext cx="1920240" cy="896762"/>
          </a:xfrm>
          <a:prstGeom prst="rect">
            <a:avLst/>
          </a:prstGeom>
        </p:spPr>
      </p:pic>
      <p:sp>
        <p:nvSpPr>
          <p:cNvPr id="33" name="Rectangle 32"/>
          <p:cNvSpPr/>
          <p:nvPr/>
        </p:nvSpPr>
        <p:spPr>
          <a:xfrm>
            <a:off x="1508760" y="3852506"/>
            <a:ext cx="1920240" cy="18288"/>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4" name="TextBox 33"/>
          <p:cNvSpPr txBox="1"/>
          <p:nvPr/>
        </p:nvSpPr>
        <p:spPr>
          <a:xfrm>
            <a:off x="1600200" y="3962234"/>
            <a:ext cx="1737360" cy="228600"/>
          </a:xfrm>
          <a:prstGeom prst="rect">
            <a:avLst/>
          </a:prstGeom>
          <a:noFill/>
        </p:spPr>
        <p:txBody>
          <a:bodyPr wrap="square">
            <a:spAutoFit/>
          </a:bodyPr>
          <a:lstStyle/>
          <a:p>
            <a:pPr algn="l"/>
            <a:r>
              <a:rPr sz="1000" b="1" i="0">
                <a:solidFill>
                  <a:srgbClr val="1A202C"/>
                </a:solidFill>
                <a:latin typeface="Calibri"/>
              </a:rPr>
              <a:t>Dr. Morris</a:t>
            </a:r>
          </a:p>
        </p:txBody>
      </p:sp>
      <p:sp>
        <p:nvSpPr>
          <p:cNvPr id="35" name="TextBox 34"/>
          <p:cNvSpPr txBox="1"/>
          <p:nvPr/>
        </p:nvSpPr>
        <p:spPr>
          <a:xfrm>
            <a:off x="1600200" y="4190834"/>
            <a:ext cx="1737360" cy="274320"/>
          </a:xfrm>
          <a:prstGeom prst="rect">
            <a:avLst/>
          </a:prstGeom>
          <a:noFill/>
        </p:spPr>
        <p:txBody>
          <a:bodyPr wrap="square">
            <a:spAutoFit/>
          </a:bodyPr>
          <a:lstStyle/>
          <a:p>
            <a:pPr algn="l"/>
            <a:r>
              <a:rPr sz="900" b="0" i="0">
                <a:solidFill>
                  <a:srgbClr val="1B9D8E"/>
                </a:solidFill>
                <a:latin typeface="Calibri"/>
              </a:rPr>
              <a:t>Clinical Director, Elite Human Performance</a:t>
            </a:r>
          </a:p>
        </p:txBody>
      </p:sp>
      <p:sp>
        <p:nvSpPr>
          <p:cNvPr id="36" name="TextBox 35"/>
          <p:cNvSpPr txBox="1"/>
          <p:nvPr/>
        </p:nvSpPr>
        <p:spPr>
          <a:xfrm>
            <a:off x="1600200" y="4465154"/>
            <a:ext cx="1737360" cy="182880"/>
          </a:xfrm>
          <a:prstGeom prst="rect">
            <a:avLst/>
          </a:prstGeom>
          <a:noFill/>
        </p:spPr>
        <p:txBody>
          <a:bodyPr wrap="square">
            <a:spAutoFit/>
          </a:bodyPr>
          <a:lstStyle/>
          <a:p>
            <a:pPr algn="l"/>
            <a:r>
              <a:rPr sz="900" b="1" i="0">
                <a:solidFill>
                  <a:srgbClr val="A8791F"/>
                </a:solidFill>
                <a:latin typeface="Calibri"/>
              </a:rPr>
              <a:t>Fulcrum · NovaKey™ + SSBreath™ IP</a:t>
            </a:r>
          </a:p>
        </p:txBody>
      </p:sp>
      <p:sp>
        <p:nvSpPr>
          <p:cNvPr id="37" name="Rectangle 36"/>
          <p:cNvSpPr/>
          <p:nvPr/>
        </p:nvSpPr>
        <p:spPr>
          <a:xfrm>
            <a:off x="3611880" y="2955744"/>
            <a:ext cx="1920240" cy="1685376"/>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8" name="Rectangle 37"/>
          <p:cNvSpPr/>
          <p:nvPr/>
        </p:nvSpPr>
        <p:spPr>
          <a:xfrm>
            <a:off x="3611880" y="2955744"/>
            <a:ext cx="1920240" cy="896762"/>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9" name="TextBox 38"/>
          <p:cNvSpPr txBox="1"/>
          <p:nvPr/>
        </p:nvSpPr>
        <p:spPr>
          <a:xfrm>
            <a:off x="3611880" y="3190765"/>
            <a:ext cx="1920240" cy="497839"/>
          </a:xfrm>
          <a:prstGeom prst="rect">
            <a:avLst/>
          </a:prstGeom>
          <a:noFill/>
        </p:spPr>
        <p:txBody>
          <a:bodyPr wrap="square">
            <a:spAutoFit/>
          </a:bodyPr>
          <a:lstStyle/>
          <a:p>
            <a:pPr algn="ctr"/>
            <a:r>
              <a:rPr sz="2800" b="1" i="0">
                <a:solidFill>
                  <a:srgbClr val="FFFFFF"/>
                </a:solidFill>
                <a:latin typeface="Calibri"/>
              </a:rPr>
              <a:t>AK</a:t>
            </a:r>
          </a:p>
        </p:txBody>
      </p:sp>
      <p:sp>
        <p:nvSpPr>
          <p:cNvPr id="40" name="Rectangle 39"/>
          <p:cNvSpPr/>
          <p:nvPr/>
        </p:nvSpPr>
        <p:spPr>
          <a:xfrm>
            <a:off x="3611880" y="3852506"/>
            <a:ext cx="1920240" cy="1828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1" name="TextBox 40"/>
          <p:cNvSpPr txBox="1"/>
          <p:nvPr/>
        </p:nvSpPr>
        <p:spPr>
          <a:xfrm>
            <a:off x="3703320" y="3962234"/>
            <a:ext cx="1737360" cy="228600"/>
          </a:xfrm>
          <a:prstGeom prst="rect">
            <a:avLst/>
          </a:prstGeom>
          <a:noFill/>
        </p:spPr>
        <p:txBody>
          <a:bodyPr wrap="square">
            <a:spAutoFit/>
          </a:bodyPr>
          <a:lstStyle/>
          <a:p>
            <a:pPr algn="l"/>
            <a:r>
              <a:rPr sz="1000" b="1" i="0">
                <a:solidFill>
                  <a:srgbClr val="1A202C"/>
                </a:solidFill>
                <a:latin typeface="Calibri"/>
              </a:rPr>
              <a:t>Dr. Ali Khan, MD</a:t>
            </a:r>
          </a:p>
        </p:txBody>
      </p:sp>
      <p:sp>
        <p:nvSpPr>
          <p:cNvPr id="42" name="TextBox 41"/>
          <p:cNvSpPr txBox="1"/>
          <p:nvPr/>
        </p:nvSpPr>
        <p:spPr>
          <a:xfrm>
            <a:off x="3703320" y="4190834"/>
            <a:ext cx="1737360" cy="274320"/>
          </a:xfrm>
          <a:prstGeom prst="rect">
            <a:avLst/>
          </a:prstGeom>
          <a:noFill/>
        </p:spPr>
        <p:txBody>
          <a:bodyPr wrap="square">
            <a:spAutoFit/>
          </a:bodyPr>
          <a:lstStyle/>
          <a:p>
            <a:pPr algn="l"/>
            <a:r>
              <a:rPr sz="900" b="0" i="0">
                <a:solidFill>
                  <a:srgbClr val="1B9D8E"/>
                </a:solidFill>
                <a:latin typeface="Calibri"/>
              </a:rPr>
              <a:t>Clinical Director, Research &amp; Medical Training</a:t>
            </a:r>
          </a:p>
        </p:txBody>
      </p:sp>
      <p:sp>
        <p:nvSpPr>
          <p:cNvPr id="43" name="TextBox 42"/>
          <p:cNvSpPr txBox="1"/>
          <p:nvPr/>
        </p:nvSpPr>
        <p:spPr>
          <a:xfrm>
            <a:off x="3703320" y="4465154"/>
            <a:ext cx="1737360" cy="182880"/>
          </a:xfrm>
          <a:prstGeom prst="rect">
            <a:avLst/>
          </a:prstGeom>
          <a:noFill/>
        </p:spPr>
        <p:txBody>
          <a:bodyPr wrap="square">
            <a:spAutoFit/>
          </a:bodyPr>
          <a:lstStyle/>
          <a:p>
            <a:pPr algn="l"/>
            <a:r>
              <a:rPr sz="900" b="1" i="0">
                <a:solidFill>
                  <a:srgbClr val="A8791F"/>
                </a:solidFill>
                <a:latin typeface="Calibri"/>
              </a:rPr>
              <a:t>USMLE100 — Founder</a:t>
            </a:r>
          </a:p>
        </p:txBody>
      </p:sp>
      <p:sp>
        <p:nvSpPr>
          <p:cNvPr id="44" name="Rectangle 43"/>
          <p:cNvSpPr/>
          <p:nvPr/>
        </p:nvSpPr>
        <p:spPr>
          <a:xfrm>
            <a:off x="5715000" y="2955744"/>
            <a:ext cx="1920240" cy="1685376"/>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45" name="Picture 44" descr="image.jpg"/>
          <p:cNvPicPr>
            <a:picLocks noChangeAspect="1"/>
          </p:cNvPicPr>
          <p:nvPr/>
        </p:nvPicPr>
        <p:blipFill>
          <a:blip r:embed="rId7"/>
          <a:stretch>
            <a:fillRect/>
          </a:stretch>
        </p:blipFill>
        <p:spPr>
          <a:xfrm>
            <a:off x="5715000" y="2955744"/>
            <a:ext cx="1920240" cy="896762"/>
          </a:xfrm>
          <a:prstGeom prst="rect">
            <a:avLst/>
          </a:prstGeom>
        </p:spPr>
      </p:pic>
      <p:sp>
        <p:nvSpPr>
          <p:cNvPr id="46" name="Rectangle 45"/>
          <p:cNvSpPr/>
          <p:nvPr/>
        </p:nvSpPr>
        <p:spPr>
          <a:xfrm>
            <a:off x="5715000" y="3852506"/>
            <a:ext cx="1920240" cy="18288"/>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7" name="TextBox 46"/>
          <p:cNvSpPr txBox="1"/>
          <p:nvPr/>
        </p:nvSpPr>
        <p:spPr>
          <a:xfrm>
            <a:off x="5806440" y="3962234"/>
            <a:ext cx="1737360" cy="228600"/>
          </a:xfrm>
          <a:prstGeom prst="rect">
            <a:avLst/>
          </a:prstGeom>
          <a:noFill/>
        </p:spPr>
        <p:txBody>
          <a:bodyPr wrap="square">
            <a:spAutoFit/>
          </a:bodyPr>
          <a:lstStyle/>
          <a:p>
            <a:pPr algn="l"/>
            <a:r>
              <a:rPr sz="1000" b="1" i="0">
                <a:solidFill>
                  <a:srgbClr val="1A202C"/>
                </a:solidFill>
                <a:latin typeface="Calibri"/>
              </a:rPr>
              <a:t>Jaye Patel</a:t>
            </a:r>
          </a:p>
        </p:txBody>
      </p:sp>
      <p:sp>
        <p:nvSpPr>
          <p:cNvPr id="48" name="TextBox 47"/>
          <p:cNvSpPr txBox="1"/>
          <p:nvPr/>
        </p:nvSpPr>
        <p:spPr>
          <a:xfrm>
            <a:off x="5806440" y="4190834"/>
            <a:ext cx="1737360" cy="274320"/>
          </a:xfrm>
          <a:prstGeom prst="rect">
            <a:avLst/>
          </a:prstGeom>
          <a:noFill/>
        </p:spPr>
        <p:txBody>
          <a:bodyPr wrap="square">
            <a:spAutoFit/>
          </a:bodyPr>
          <a:lstStyle/>
          <a:p>
            <a:pPr algn="l"/>
            <a:r>
              <a:rPr sz="900" b="0" i="0">
                <a:solidFill>
                  <a:srgbClr val="1B9D8E"/>
                </a:solidFill>
                <a:latin typeface="Calibri"/>
              </a:rPr>
              <a:t>Director of Business Development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PARTNERS &amp; AFFILIATIONS</a:t>
            </a:r>
          </a:p>
        </p:txBody>
      </p:sp>
      <p:sp>
        <p:nvSpPr>
          <p:cNvPr id="4" name="TextBox 3"/>
          <p:cNvSpPr txBox="1"/>
          <p:nvPr/>
        </p:nvSpPr>
        <p:spPr>
          <a:xfrm>
            <a:off x="7226640" y="228600"/>
            <a:ext cx="1460160" cy="228600"/>
          </a:xfrm>
          <a:prstGeom prst="rect">
            <a:avLst/>
          </a:prstGeom>
          <a:noFill/>
        </p:spPr>
        <p:txBody>
          <a:bodyPr wrap="square">
            <a:spAutoFit/>
          </a:bodyPr>
          <a:lstStyle/>
          <a:p>
            <a:pPr algn="r"/>
            <a:r>
              <a:rPr sz="1000" b="0" i="0">
                <a:solidFill>
                  <a:srgbClr val="8A9AAD"/>
                </a:solidFill>
                <a:latin typeface="Calibri"/>
              </a:rPr>
              <a:t>Institutional relationships that validate the platform</a:t>
            </a:r>
          </a:p>
        </p:txBody>
      </p:sp>
      <p:sp>
        <p:nvSpPr>
          <p:cNvPr id="5" name="TextBox 4"/>
          <p:cNvSpPr txBox="1"/>
          <p:nvPr/>
        </p:nvSpPr>
        <p:spPr>
          <a:xfrm>
            <a:off x="457200" y="412416"/>
            <a:ext cx="8229600" cy="576000"/>
          </a:xfrm>
          <a:prstGeom prst="rect">
            <a:avLst/>
          </a:prstGeom>
          <a:noFill/>
        </p:spPr>
        <p:txBody>
          <a:bodyPr wrap="square">
            <a:spAutoFit/>
          </a:bodyPr>
          <a:lstStyle/>
          <a:p>
            <a:pPr algn="l"/>
            <a:r>
              <a:rPr sz="3000" b="1" i="0">
                <a:solidFill>
                  <a:srgbClr val="1A202C"/>
                </a:solidFill>
                <a:latin typeface="Calibri"/>
              </a:rPr>
              <a:t>Partners &amp; Affiliations</a:t>
            </a:r>
          </a:p>
        </p:txBody>
      </p:sp>
      <p:sp>
        <p:nvSpPr>
          <p:cNvPr id="6" name="Rectangle 5"/>
          <p:cNvSpPr/>
          <p:nvPr/>
        </p:nvSpPr>
        <p:spPr>
          <a:xfrm>
            <a:off x="457200" y="957960"/>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10" name="TextBox 9"/>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1" name="Rectangle 10"/>
          <p:cNvSpPr/>
          <p:nvPr/>
        </p:nvSpPr>
        <p:spPr>
          <a:xfrm>
            <a:off x="457200" y="1048320"/>
            <a:ext cx="1920240" cy="2340921"/>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Rectangle 11"/>
          <p:cNvSpPr/>
          <p:nvPr/>
        </p:nvSpPr>
        <p:spPr>
          <a:xfrm>
            <a:off x="457200" y="1048320"/>
            <a:ext cx="1920240" cy="1217278"/>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13" name="Picture 12" descr="fulcrum-logo-dark.png"/>
          <p:cNvPicPr>
            <a:picLocks noChangeAspect="1"/>
          </p:cNvPicPr>
          <p:nvPr/>
        </p:nvPicPr>
        <p:blipFill>
          <a:blip r:embed="rId2"/>
          <a:stretch>
            <a:fillRect/>
          </a:stretch>
        </p:blipFill>
        <p:spPr>
          <a:xfrm>
            <a:off x="747817" y="1352639"/>
            <a:ext cx="1339005" cy="608639"/>
          </a:xfrm>
          <a:prstGeom prst="rect">
            <a:avLst/>
          </a:prstGeom>
        </p:spPr>
      </p:pic>
      <p:sp>
        <p:nvSpPr>
          <p:cNvPr id="14" name="Rectangle 13"/>
          <p:cNvSpPr/>
          <p:nvPr/>
        </p:nvSpPr>
        <p:spPr>
          <a:xfrm>
            <a:off x="457200" y="2265598"/>
            <a:ext cx="1920240" cy="1828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548640" y="2375326"/>
            <a:ext cx="1737360" cy="228600"/>
          </a:xfrm>
          <a:prstGeom prst="rect">
            <a:avLst/>
          </a:prstGeom>
          <a:noFill/>
        </p:spPr>
        <p:txBody>
          <a:bodyPr wrap="square">
            <a:spAutoFit/>
          </a:bodyPr>
          <a:lstStyle/>
          <a:p>
            <a:pPr algn="l"/>
            <a:r>
              <a:rPr sz="1100" b="1" i="0">
                <a:solidFill>
                  <a:srgbClr val="1B9D8E"/>
                </a:solidFill>
                <a:latin typeface="Calibri"/>
              </a:rPr>
              <a:t>Fulcrum Performance Labs</a:t>
            </a:r>
          </a:p>
        </p:txBody>
      </p:sp>
      <p:sp>
        <p:nvSpPr>
          <p:cNvPr id="16" name="TextBox 15"/>
          <p:cNvSpPr txBox="1"/>
          <p:nvPr/>
        </p:nvSpPr>
        <p:spPr>
          <a:xfrm>
            <a:off x="548640" y="2695366"/>
            <a:ext cx="1737360" cy="510995"/>
          </a:xfrm>
          <a:prstGeom prst="rect">
            <a:avLst/>
          </a:prstGeom>
          <a:noFill/>
        </p:spPr>
        <p:txBody>
          <a:bodyPr wrap="square">
            <a:spAutoFit/>
          </a:bodyPr>
          <a:lstStyle/>
          <a:p>
            <a:pPr algn="l"/>
            <a:r>
              <a:rPr sz="1000" b="0" i="0">
                <a:solidFill>
                  <a:srgbClr val="4A5568"/>
                </a:solidFill>
                <a:latin typeface="Calibri"/>
              </a:rPr>
              <a:t>NovaKey™ + SSBreath™ — The Morris Method™ · Patented performance OS · IRB-validated protocols</a:t>
            </a:r>
          </a:p>
        </p:txBody>
      </p:sp>
      <p:sp>
        <p:nvSpPr>
          <p:cNvPr id="17" name="Rectangle 16"/>
          <p:cNvSpPr/>
          <p:nvPr/>
        </p:nvSpPr>
        <p:spPr>
          <a:xfrm>
            <a:off x="2560320" y="1048320"/>
            <a:ext cx="1920240" cy="2340921"/>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8" name="Rectangle 17"/>
          <p:cNvSpPr/>
          <p:nvPr/>
        </p:nvSpPr>
        <p:spPr>
          <a:xfrm>
            <a:off x="2560320" y="1048320"/>
            <a:ext cx="1920240" cy="1217278"/>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19" name="Picture 18" descr="selfhealth-logo.png"/>
          <p:cNvPicPr>
            <a:picLocks noChangeAspect="1"/>
          </p:cNvPicPr>
          <p:nvPr/>
        </p:nvPicPr>
        <p:blipFill>
          <a:blip r:embed="rId3"/>
          <a:stretch>
            <a:fillRect/>
          </a:stretch>
        </p:blipFill>
        <p:spPr>
          <a:xfrm>
            <a:off x="2850937" y="1352639"/>
            <a:ext cx="1339005" cy="608639"/>
          </a:xfrm>
          <a:prstGeom prst="rect">
            <a:avLst/>
          </a:prstGeom>
        </p:spPr>
      </p:pic>
      <p:sp>
        <p:nvSpPr>
          <p:cNvPr id="20" name="Rectangle 19"/>
          <p:cNvSpPr/>
          <p:nvPr/>
        </p:nvSpPr>
        <p:spPr>
          <a:xfrm>
            <a:off x="2560320" y="2265598"/>
            <a:ext cx="1920240" cy="1828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TextBox 20"/>
          <p:cNvSpPr txBox="1"/>
          <p:nvPr/>
        </p:nvSpPr>
        <p:spPr>
          <a:xfrm>
            <a:off x="2651760" y="2375326"/>
            <a:ext cx="1737360" cy="228600"/>
          </a:xfrm>
          <a:prstGeom prst="rect">
            <a:avLst/>
          </a:prstGeom>
          <a:noFill/>
        </p:spPr>
        <p:txBody>
          <a:bodyPr wrap="square">
            <a:spAutoFit/>
          </a:bodyPr>
          <a:lstStyle/>
          <a:p>
            <a:pPr algn="l"/>
            <a:r>
              <a:rPr sz="1100" b="1" i="0">
                <a:solidFill>
                  <a:srgbClr val="1B9D8E"/>
                </a:solidFill>
                <a:latin typeface="Calibri"/>
              </a:rPr>
              <a:t>SelfHealth.health</a:t>
            </a:r>
          </a:p>
        </p:txBody>
      </p:sp>
      <p:sp>
        <p:nvSpPr>
          <p:cNvPr id="22" name="TextBox 21"/>
          <p:cNvSpPr txBox="1"/>
          <p:nvPr/>
        </p:nvSpPr>
        <p:spPr>
          <a:xfrm>
            <a:off x="2651760" y="2695366"/>
            <a:ext cx="1737360" cy="510995"/>
          </a:xfrm>
          <a:prstGeom prst="rect">
            <a:avLst/>
          </a:prstGeom>
          <a:noFill/>
        </p:spPr>
        <p:txBody>
          <a:bodyPr wrap="square">
            <a:spAutoFit/>
          </a:bodyPr>
          <a:lstStyle/>
          <a:p>
            <a:pPr algn="l"/>
            <a:r>
              <a:rPr sz="1000" b="0" i="0">
                <a:solidFill>
                  <a:srgbClr val="4A5568"/>
                </a:solidFill>
                <a:latin typeface="Calibri"/>
              </a:rPr>
              <a:t>On-site clinical testing at every WFG &amp; USMLE100 location · ~40% margin revenue stream · Integrated into IRB protocols</a:t>
            </a:r>
          </a:p>
        </p:txBody>
      </p:sp>
      <p:sp>
        <p:nvSpPr>
          <p:cNvPr id="23" name="Rectangle 22"/>
          <p:cNvSpPr/>
          <p:nvPr/>
        </p:nvSpPr>
        <p:spPr>
          <a:xfrm>
            <a:off x="4663440" y="1048320"/>
            <a:ext cx="1920240" cy="2340921"/>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Rectangle 23"/>
          <p:cNvSpPr/>
          <p:nvPr/>
        </p:nvSpPr>
        <p:spPr>
          <a:xfrm>
            <a:off x="4663440" y="1048320"/>
            <a:ext cx="1920240" cy="1217278"/>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25" name="Picture 24" descr="profootball-logo.png"/>
          <p:cNvPicPr>
            <a:picLocks noChangeAspect="1"/>
          </p:cNvPicPr>
          <p:nvPr/>
        </p:nvPicPr>
        <p:blipFill>
          <a:blip r:embed="rId4"/>
          <a:stretch>
            <a:fillRect/>
          </a:stretch>
        </p:blipFill>
        <p:spPr>
          <a:xfrm>
            <a:off x="4954057" y="1352639"/>
            <a:ext cx="1339005" cy="608639"/>
          </a:xfrm>
          <a:prstGeom prst="rect">
            <a:avLst/>
          </a:prstGeom>
        </p:spPr>
      </p:pic>
      <p:sp>
        <p:nvSpPr>
          <p:cNvPr id="26" name="Rectangle 25"/>
          <p:cNvSpPr/>
          <p:nvPr/>
        </p:nvSpPr>
        <p:spPr>
          <a:xfrm>
            <a:off x="4663440" y="2265598"/>
            <a:ext cx="1920240" cy="18288"/>
          </a:xfrm>
          <a:prstGeom prst="rect">
            <a:avLst/>
          </a:prstGeom>
          <a:solidFill>
            <a:srgbClr val="1A20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TextBox 26"/>
          <p:cNvSpPr txBox="1"/>
          <p:nvPr/>
        </p:nvSpPr>
        <p:spPr>
          <a:xfrm>
            <a:off x="4754880" y="2375326"/>
            <a:ext cx="1737360" cy="228600"/>
          </a:xfrm>
          <a:prstGeom prst="rect">
            <a:avLst/>
          </a:prstGeom>
          <a:noFill/>
        </p:spPr>
        <p:txBody>
          <a:bodyPr wrap="square">
            <a:spAutoFit/>
          </a:bodyPr>
          <a:lstStyle/>
          <a:p>
            <a:pPr algn="l"/>
            <a:r>
              <a:rPr sz="1100" b="1" i="0">
                <a:solidFill>
                  <a:srgbClr val="1A202C"/>
                </a:solidFill>
                <a:latin typeface="Calibri"/>
              </a:rPr>
              <a:t>Pro Football Legends</a:t>
            </a:r>
          </a:p>
        </p:txBody>
      </p:sp>
      <p:sp>
        <p:nvSpPr>
          <p:cNvPr id="28" name="TextBox 27"/>
          <p:cNvSpPr txBox="1"/>
          <p:nvPr/>
        </p:nvSpPr>
        <p:spPr>
          <a:xfrm>
            <a:off x="4754880" y="2695366"/>
            <a:ext cx="1737360" cy="510995"/>
          </a:xfrm>
          <a:prstGeom prst="rect">
            <a:avLst/>
          </a:prstGeom>
          <a:noFill/>
        </p:spPr>
        <p:txBody>
          <a:bodyPr wrap="square">
            <a:spAutoFit/>
          </a:bodyPr>
          <a:lstStyle/>
          <a:p>
            <a:pPr algn="l"/>
            <a:r>
              <a:rPr sz="1000" b="0" i="0">
                <a:solidFill>
                  <a:srgbClr val="4A5568"/>
                </a:solidFill>
                <a:latin typeface="Calibri"/>
              </a:rPr>
              <a:t>Partner affiliation · Clinical protocols for retired pro athletes · Dr. Morris — former NFL Alumni Performance Lab CEO</a:t>
            </a:r>
          </a:p>
        </p:txBody>
      </p:sp>
      <p:sp>
        <p:nvSpPr>
          <p:cNvPr id="29" name="Rectangle 28"/>
          <p:cNvSpPr/>
          <p:nvPr/>
        </p:nvSpPr>
        <p:spPr>
          <a:xfrm>
            <a:off x="6766560" y="1048320"/>
            <a:ext cx="1920240" cy="2340921"/>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0" name="Rectangle 29"/>
          <p:cNvSpPr/>
          <p:nvPr/>
        </p:nvSpPr>
        <p:spPr>
          <a:xfrm>
            <a:off x="6766560" y="1048320"/>
            <a:ext cx="1920240" cy="1217278"/>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31" name="Picture 30" descr="imaging.jpg"/>
          <p:cNvPicPr>
            <a:picLocks noChangeAspect="1"/>
          </p:cNvPicPr>
          <p:nvPr/>
        </p:nvPicPr>
        <p:blipFill>
          <a:blip r:embed="rId5"/>
          <a:stretch>
            <a:fillRect/>
          </a:stretch>
        </p:blipFill>
        <p:spPr>
          <a:xfrm>
            <a:off x="7057177" y="1352639"/>
            <a:ext cx="1339005" cy="608639"/>
          </a:xfrm>
          <a:prstGeom prst="rect">
            <a:avLst/>
          </a:prstGeom>
        </p:spPr>
      </p:pic>
      <p:sp>
        <p:nvSpPr>
          <p:cNvPr id="32" name="Rectangle 31"/>
          <p:cNvSpPr/>
          <p:nvPr/>
        </p:nvSpPr>
        <p:spPr>
          <a:xfrm>
            <a:off x="6766560" y="2265598"/>
            <a:ext cx="1920240" cy="18288"/>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3" name="TextBox 32"/>
          <p:cNvSpPr txBox="1"/>
          <p:nvPr/>
        </p:nvSpPr>
        <p:spPr>
          <a:xfrm>
            <a:off x="6858000" y="2375326"/>
            <a:ext cx="1737360" cy="228600"/>
          </a:xfrm>
          <a:prstGeom prst="rect">
            <a:avLst/>
          </a:prstGeom>
          <a:noFill/>
        </p:spPr>
        <p:txBody>
          <a:bodyPr wrap="square">
            <a:spAutoFit/>
          </a:bodyPr>
          <a:lstStyle/>
          <a:p>
            <a:pPr algn="l"/>
            <a:r>
              <a:rPr sz="1100" b="1" i="0">
                <a:solidFill>
                  <a:srgbClr val="A8791F"/>
                </a:solidFill>
                <a:latin typeface="Calibri"/>
              </a:rPr>
              <a:t>JIV — Just IV</a:t>
            </a:r>
          </a:p>
        </p:txBody>
      </p:sp>
      <p:sp>
        <p:nvSpPr>
          <p:cNvPr id="34" name="TextBox 33"/>
          <p:cNvSpPr txBox="1"/>
          <p:nvPr/>
        </p:nvSpPr>
        <p:spPr>
          <a:xfrm>
            <a:off x="6858000" y="2695366"/>
            <a:ext cx="1737360" cy="510995"/>
          </a:xfrm>
          <a:prstGeom prst="rect">
            <a:avLst/>
          </a:prstGeom>
          <a:noFill/>
        </p:spPr>
        <p:txBody>
          <a:bodyPr wrap="square">
            <a:spAutoFit/>
          </a:bodyPr>
          <a:lstStyle/>
          <a:p>
            <a:pPr algn="l"/>
            <a:r>
              <a:rPr sz="1000" b="0" i="0">
                <a:solidFill>
                  <a:srgbClr val="4A5568"/>
                </a:solidFill>
                <a:latin typeface="Calibri"/>
              </a:rPr>
              <a:t>Joint venture partner · Integrated wellness center co-location model</a:t>
            </a:r>
          </a:p>
        </p:txBody>
      </p:sp>
      <p:sp>
        <p:nvSpPr>
          <p:cNvPr id="35" name="Rectangle 34"/>
          <p:cNvSpPr/>
          <p:nvPr/>
        </p:nvSpPr>
        <p:spPr>
          <a:xfrm>
            <a:off x="457200" y="3572121"/>
            <a:ext cx="8229600" cy="886119"/>
          </a:xfrm>
          <a:prstGeom prst="rect">
            <a:avLst/>
          </a:prstGeom>
          <a:solidFill>
            <a:srgbClr val="DFF1EE"/>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6" name="TextBox 35"/>
          <p:cNvSpPr txBox="1"/>
          <p:nvPr/>
        </p:nvSpPr>
        <p:spPr>
          <a:xfrm>
            <a:off x="640080" y="3917390"/>
            <a:ext cx="820000" cy="195580"/>
          </a:xfrm>
          <a:prstGeom prst="rect">
            <a:avLst/>
          </a:prstGeom>
          <a:noFill/>
        </p:spPr>
        <p:txBody>
          <a:bodyPr wrap="none">
            <a:spAutoFit/>
          </a:bodyPr>
          <a:lstStyle/>
          <a:p>
            <a:pPr algn="l"/>
            <a:r>
              <a:rPr sz="1100" b="1" i="0">
                <a:solidFill>
                  <a:srgbClr val="1B9D8E"/>
                </a:solidFill>
                <a:latin typeface="Calibri"/>
              </a:rPr>
              <a:t>USMLE100</a:t>
            </a:r>
          </a:p>
        </p:txBody>
      </p:sp>
      <p:sp>
        <p:nvSpPr>
          <p:cNvPr id="37" name="TextBox 36"/>
          <p:cNvSpPr txBox="1"/>
          <p:nvPr/>
        </p:nvSpPr>
        <p:spPr>
          <a:xfrm>
            <a:off x="1460080" y="3663561"/>
            <a:ext cx="7043840" cy="703239"/>
          </a:xfrm>
          <a:prstGeom prst="rect">
            <a:avLst/>
          </a:prstGeom>
          <a:noFill/>
        </p:spPr>
        <p:txBody>
          <a:bodyPr wrap="square">
            <a:spAutoFit/>
          </a:bodyPr>
          <a:lstStyle/>
          <a:p>
            <a:pPr algn="l"/>
            <a:r>
              <a:rPr sz="1100" b="0" i="0">
                <a:solidFill>
                  <a:srgbClr val="4A5568"/>
                </a:solidFill>
                <a:latin typeface="Calibri"/>
              </a:rPr>
              <a:t>Dr. Ali Khan, MD — Founder  ·  600+ physicians trained  ·  IRB governance &amp; clinical protocol development  ·  SelfHealth.health on-site testing integrated across all WFG + USMLE100 locations  ·  Research published alongside SpaceX team</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EXIT STRATEGY</a:t>
            </a:r>
          </a:p>
        </p:txBody>
      </p:sp>
      <p:sp>
        <p:nvSpPr>
          <p:cNvPr id="4" name="TextBox 3"/>
          <p:cNvSpPr txBox="1"/>
          <p:nvPr/>
        </p:nvSpPr>
        <p:spPr>
          <a:xfrm>
            <a:off x="457200" y="412416"/>
            <a:ext cx="8229600" cy="576000"/>
          </a:xfrm>
          <a:prstGeom prst="rect">
            <a:avLst/>
          </a:prstGeom>
          <a:noFill/>
        </p:spPr>
        <p:txBody>
          <a:bodyPr wrap="square">
            <a:spAutoFit/>
          </a:bodyPr>
          <a:lstStyle/>
          <a:p>
            <a:pPr algn="l"/>
            <a:r>
              <a:rPr sz="3000" b="1" i="0">
                <a:solidFill>
                  <a:srgbClr val="1A202C"/>
                </a:solidFill>
                <a:latin typeface="Calibri"/>
              </a:rPr>
              <a:t>Multiple Clear Paths to Liquidity</a:t>
            </a:r>
          </a:p>
        </p:txBody>
      </p:sp>
      <p:sp>
        <p:nvSpPr>
          <p:cNvPr id="5" name="Rectangle 4"/>
          <p:cNvSpPr/>
          <p:nvPr/>
        </p:nvSpPr>
        <p:spPr>
          <a:xfrm>
            <a:off x="457200" y="957960"/>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9" name="TextBox 8"/>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0" name="Rectangle 9"/>
          <p:cNvSpPr/>
          <p:nvPr/>
        </p:nvSpPr>
        <p:spPr>
          <a:xfrm>
            <a:off x="457200" y="1048320"/>
            <a:ext cx="4023360" cy="161352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457200" y="1048320"/>
            <a:ext cx="18288" cy="1613520"/>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658368" y="1231200"/>
            <a:ext cx="3639312" cy="274320"/>
          </a:xfrm>
          <a:prstGeom prst="rect">
            <a:avLst/>
          </a:prstGeom>
          <a:noFill/>
        </p:spPr>
        <p:txBody>
          <a:bodyPr wrap="square">
            <a:spAutoFit/>
          </a:bodyPr>
          <a:lstStyle/>
          <a:p>
            <a:pPr algn="l"/>
            <a:r>
              <a:rPr sz="1400" b="1" i="0">
                <a:solidFill>
                  <a:srgbClr val="1B9D8E"/>
                </a:solidFill>
                <a:latin typeface="Calibri"/>
              </a:rPr>
              <a:t>Private Equity Acquisition</a:t>
            </a:r>
          </a:p>
        </p:txBody>
      </p:sp>
      <p:sp>
        <p:nvSpPr>
          <p:cNvPr id="13" name="TextBox 12"/>
          <p:cNvSpPr txBox="1"/>
          <p:nvPr/>
        </p:nvSpPr>
        <p:spPr>
          <a:xfrm>
            <a:off x="658368" y="1505520"/>
            <a:ext cx="3639312" cy="228600"/>
          </a:xfrm>
          <a:prstGeom prst="rect">
            <a:avLst/>
          </a:prstGeom>
          <a:noFill/>
        </p:spPr>
        <p:txBody>
          <a:bodyPr wrap="square">
            <a:spAutoFit/>
          </a:bodyPr>
          <a:lstStyle/>
          <a:p>
            <a:pPr algn="l"/>
            <a:r>
              <a:rPr sz="1200" b="0" i="0">
                <a:solidFill>
                  <a:srgbClr val="4A5568"/>
                </a:solidFill>
                <a:latin typeface="Calibri"/>
              </a:rPr>
              <a:t>Healthcare PE funds seeking platform roll-up</a:t>
            </a:r>
          </a:p>
        </p:txBody>
      </p:sp>
      <p:sp>
        <p:nvSpPr>
          <p:cNvPr id="14" name="Rectangle 13"/>
          <p:cNvSpPr/>
          <p:nvPr/>
        </p:nvSpPr>
        <p:spPr>
          <a:xfrm>
            <a:off x="658368" y="1825560"/>
            <a:ext cx="3639312"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658368" y="2099880"/>
            <a:ext cx="3639312" cy="379080"/>
          </a:xfrm>
          <a:prstGeom prst="rect">
            <a:avLst/>
          </a:prstGeom>
          <a:noFill/>
        </p:spPr>
        <p:txBody>
          <a:bodyPr wrap="square">
            <a:spAutoFit/>
          </a:bodyPr>
          <a:lstStyle/>
          <a:p>
            <a:pPr algn="l"/>
            <a:r>
              <a:rPr sz="1000" b="0" i="1">
                <a:solidFill>
                  <a:srgbClr val="8A9AAD"/>
                </a:solidFill>
                <a:latin typeface="Calibri"/>
              </a:rPr>
              <a:t>Wellness &amp; longevity platforms  ·  Med spa consolidators</a:t>
            </a:r>
          </a:p>
        </p:txBody>
      </p:sp>
      <p:sp>
        <p:nvSpPr>
          <p:cNvPr id="16" name="Rectangle 15"/>
          <p:cNvSpPr/>
          <p:nvPr/>
        </p:nvSpPr>
        <p:spPr>
          <a:xfrm>
            <a:off x="4663440" y="1048320"/>
            <a:ext cx="4023360" cy="161352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Rectangle 16"/>
          <p:cNvSpPr/>
          <p:nvPr/>
        </p:nvSpPr>
        <p:spPr>
          <a:xfrm>
            <a:off x="4663440" y="1048320"/>
            <a:ext cx="18288" cy="1613520"/>
          </a:xfrm>
          <a:prstGeom prst="rect">
            <a:avLst/>
          </a:prstGeom>
          <a:solidFill>
            <a:srgbClr val="1A20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8" name="TextBox 17"/>
          <p:cNvSpPr txBox="1"/>
          <p:nvPr/>
        </p:nvSpPr>
        <p:spPr>
          <a:xfrm>
            <a:off x="4864608" y="1231200"/>
            <a:ext cx="3639312" cy="274320"/>
          </a:xfrm>
          <a:prstGeom prst="rect">
            <a:avLst/>
          </a:prstGeom>
          <a:noFill/>
        </p:spPr>
        <p:txBody>
          <a:bodyPr wrap="square">
            <a:spAutoFit/>
          </a:bodyPr>
          <a:lstStyle/>
          <a:p>
            <a:pPr algn="l"/>
            <a:r>
              <a:rPr sz="1400" b="1" i="0">
                <a:solidFill>
                  <a:srgbClr val="1A202C"/>
                </a:solidFill>
                <a:latin typeface="Calibri"/>
              </a:rPr>
              <a:t>Strategic Buyer</a:t>
            </a:r>
          </a:p>
        </p:txBody>
      </p:sp>
      <p:sp>
        <p:nvSpPr>
          <p:cNvPr id="19" name="TextBox 18"/>
          <p:cNvSpPr txBox="1"/>
          <p:nvPr/>
        </p:nvSpPr>
        <p:spPr>
          <a:xfrm>
            <a:off x="4864608" y="1505520"/>
            <a:ext cx="3639312" cy="228600"/>
          </a:xfrm>
          <a:prstGeom prst="rect">
            <a:avLst/>
          </a:prstGeom>
          <a:noFill/>
        </p:spPr>
        <p:txBody>
          <a:bodyPr wrap="square">
            <a:spAutoFit/>
          </a:bodyPr>
          <a:lstStyle/>
          <a:p>
            <a:pPr algn="l"/>
            <a:r>
              <a:rPr sz="1200" b="0" i="0">
                <a:solidFill>
                  <a:srgbClr val="4A5568"/>
                </a:solidFill>
                <a:latin typeface="Calibri"/>
              </a:rPr>
              <a:t>Wellness platform, med spa consolidator, franchise group</a:t>
            </a:r>
          </a:p>
        </p:txBody>
      </p:sp>
      <p:sp>
        <p:nvSpPr>
          <p:cNvPr id="20" name="Rectangle 19"/>
          <p:cNvSpPr/>
          <p:nvPr/>
        </p:nvSpPr>
        <p:spPr>
          <a:xfrm>
            <a:off x="4864608" y="1825560"/>
            <a:ext cx="3639312"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TextBox 20"/>
          <p:cNvSpPr txBox="1"/>
          <p:nvPr/>
        </p:nvSpPr>
        <p:spPr>
          <a:xfrm>
            <a:off x="4864608" y="2099880"/>
            <a:ext cx="3639312" cy="379080"/>
          </a:xfrm>
          <a:prstGeom prst="rect">
            <a:avLst/>
          </a:prstGeom>
          <a:noFill/>
        </p:spPr>
        <p:txBody>
          <a:bodyPr wrap="square">
            <a:spAutoFit/>
          </a:bodyPr>
          <a:lstStyle/>
          <a:p>
            <a:pPr algn="l"/>
            <a:r>
              <a:rPr sz="1000" b="0" i="1">
                <a:solidFill>
                  <a:srgbClr val="8A9AAD"/>
                </a:solidFill>
                <a:latin typeface="Calibri"/>
              </a:rPr>
              <a:t>Fitness franchise groups  ·  Healthcare private equity</a:t>
            </a:r>
          </a:p>
        </p:txBody>
      </p:sp>
      <p:sp>
        <p:nvSpPr>
          <p:cNvPr id="22" name="Rectangle 21"/>
          <p:cNvSpPr/>
          <p:nvPr/>
        </p:nvSpPr>
        <p:spPr>
          <a:xfrm>
            <a:off x="457200" y="2844720"/>
            <a:ext cx="4023360" cy="161352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Rectangle 22"/>
          <p:cNvSpPr/>
          <p:nvPr/>
        </p:nvSpPr>
        <p:spPr>
          <a:xfrm>
            <a:off x="457200" y="2844720"/>
            <a:ext cx="18288" cy="1613520"/>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658368" y="3027600"/>
            <a:ext cx="3639312" cy="274320"/>
          </a:xfrm>
          <a:prstGeom prst="rect">
            <a:avLst/>
          </a:prstGeom>
          <a:noFill/>
        </p:spPr>
        <p:txBody>
          <a:bodyPr wrap="square">
            <a:spAutoFit/>
          </a:bodyPr>
          <a:lstStyle/>
          <a:p>
            <a:pPr algn="l"/>
            <a:r>
              <a:rPr sz="1400" b="1" i="0">
                <a:solidFill>
                  <a:srgbClr val="1B9D8E"/>
                </a:solidFill>
                <a:latin typeface="Calibri"/>
              </a:rPr>
              <a:t>Public Market</a:t>
            </a:r>
          </a:p>
        </p:txBody>
      </p:sp>
      <p:sp>
        <p:nvSpPr>
          <p:cNvPr id="25" name="TextBox 24"/>
          <p:cNvSpPr txBox="1"/>
          <p:nvPr/>
        </p:nvSpPr>
        <p:spPr>
          <a:xfrm>
            <a:off x="658368" y="3301920"/>
            <a:ext cx="3639312" cy="228600"/>
          </a:xfrm>
          <a:prstGeom prst="rect">
            <a:avLst/>
          </a:prstGeom>
          <a:noFill/>
        </p:spPr>
        <p:txBody>
          <a:bodyPr wrap="square">
            <a:spAutoFit/>
          </a:bodyPr>
          <a:lstStyle/>
          <a:p>
            <a:pPr algn="l"/>
            <a:r>
              <a:rPr sz="1200" b="0" i="0">
                <a:solidFill>
                  <a:srgbClr val="4A5568"/>
                </a:solidFill>
                <a:latin typeface="Calibri"/>
              </a:rPr>
              <a:t>Reverse merger or direct IPO — multiple expansion + liquidity</a:t>
            </a:r>
          </a:p>
        </p:txBody>
      </p:sp>
      <p:sp>
        <p:nvSpPr>
          <p:cNvPr id="26" name="Rectangle 25"/>
          <p:cNvSpPr/>
          <p:nvPr/>
        </p:nvSpPr>
        <p:spPr>
          <a:xfrm>
            <a:off x="658368" y="3621960"/>
            <a:ext cx="3639312"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TextBox 26"/>
          <p:cNvSpPr txBox="1"/>
          <p:nvPr/>
        </p:nvSpPr>
        <p:spPr>
          <a:xfrm>
            <a:off x="658368" y="3896280"/>
            <a:ext cx="3639312" cy="379080"/>
          </a:xfrm>
          <a:prstGeom prst="rect">
            <a:avLst/>
          </a:prstGeom>
          <a:noFill/>
        </p:spPr>
        <p:txBody>
          <a:bodyPr wrap="square">
            <a:spAutoFit/>
          </a:bodyPr>
          <a:lstStyle/>
          <a:p>
            <a:pPr algn="l"/>
            <a:r>
              <a:rPr sz="1000" b="0" i="1">
                <a:solidFill>
                  <a:srgbClr val="8A9AAD"/>
                </a:solidFill>
                <a:latin typeface="Calibri"/>
              </a:rPr>
              <a:t>Sovereign wealth funds  ·  Strategic pharma / biotech</a:t>
            </a:r>
          </a:p>
        </p:txBody>
      </p:sp>
      <p:sp>
        <p:nvSpPr>
          <p:cNvPr id="28" name="Rectangle 27"/>
          <p:cNvSpPr/>
          <p:nvPr/>
        </p:nvSpPr>
        <p:spPr>
          <a:xfrm>
            <a:off x="4663440" y="2844720"/>
            <a:ext cx="4023360" cy="161352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9" name="Rectangle 28"/>
          <p:cNvSpPr/>
          <p:nvPr/>
        </p:nvSpPr>
        <p:spPr>
          <a:xfrm>
            <a:off x="4663440" y="2844720"/>
            <a:ext cx="18288" cy="1613520"/>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0" name="TextBox 29"/>
          <p:cNvSpPr txBox="1"/>
          <p:nvPr/>
        </p:nvSpPr>
        <p:spPr>
          <a:xfrm>
            <a:off x="4864608" y="3027600"/>
            <a:ext cx="3639312" cy="274320"/>
          </a:xfrm>
          <a:prstGeom prst="rect">
            <a:avLst/>
          </a:prstGeom>
          <a:noFill/>
        </p:spPr>
        <p:txBody>
          <a:bodyPr wrap="square">
            <a:spAutoFit/>
          </a:bodyPr>
          <a:lstStyle/>
          <a:p>
            <a:pPr algn="l"/>
            <a:r>
              <a:rPr sz="1400" b="1" i="0">
                <a:solidFill>
                  <a:srgbClr val="A8791F"/>
                </a:solidFill>
                <a:latin typeface="Calibri"/>
              </a:rPr>
              <a:t>Revenue Recapitalization</a:t>
            </a:r>
          </a:p>
        </p:txBody>
      </p:sp>
      <p:sp>
        <p:nvSpPr>
          <p:cNvPr id="31" name="TextBox 30"/>
          <p:cNvSpPr txBox="1"/>
          <p:nvPr/>
        </p:nvSpPr>
        <p:spPr>
          <a:xfrm>
            <a:off x="4864608" y="3301920"/>
            <a:ext cx="3639312" cy="228600"/>
          </a:xfrm>
          <a:prstGeom prst="rect">
            <a:avLst/>
          </a:prstGeom>
          <a:noFill/>
        </p:spPr>
        <p:txBody>
          <a:bodyPr wrap="square">
            <a:spAutoFit/>
          </a:bodyPr>
          <a:lstStyle/>
          <a:p>
            <a:pPr algn="l"/>
            <a:r>
              <a:rPr sz="1200" b="0" i="0">
                <a:solidFill>
                  <a:srgbClr val="4A5568"/>
                </a:solidFill>
                <a:latin typeface="Calibri"/>
              </a:rPr>
              <a:t>Refinance at higher valuation, return capital, retain control</a:t>
            </a:r>
          </a:p>
        </p:txBody>
      </p:sp>
      <p:sp>
        <p:nvSpPr>
          <p:cNvPr id="32" name="Rectangle 31"/>
          <p:cNvSpPr/>
          <p:nvPr/>
        </p:nvSpPr>
        <p:spPr>
          <a:xfrm>
            <a:off x="4864608" y="3621960"/>
            <a:ext cx="3639312"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3" name="TextBox 32"/>
          <p:cNvSpPr txBox="1"/>
          <p:nvPr/>
        </p:nvSpPr>
        <p:spPr>
          <a:xfrm>
            <a:off x="4864608" y="3896280"/>
            <a:ext cx="3639312" cy="379080"/>
          </a:xfrm>
          <a:prstGeom prst="rect">
            <a:avLst/>
          </a:prstGeom>
          <a:noFill/>
        </p:spPr>
        <p:txBody>
          <a:bodyPr wrap="square">
            <a:spAutoFit/>
          </a:bodyPr>
          <a:lstStyle/>
          <a:p>
            <a:pPr algn="l"/>
            <a:r>
              <a:rPr sz="1000" b="0" i="1">
                <a:solidFill>
                  <a:srgbClr val="8A9AAD"/>
                </a:solidFill>
                <a:latin typeface="Calibri"/>
              </a:rPr>
              <a:t>Institutional family offices  ·  Long-term equity holds</a:t>
            </a:r>
          </a:p>
        </p:txBody>
      </p:sp>
      <p:sp>
        <p:nvSpPr>
          <p:cNvPr id="34" name="Rectangle 33"/>
          <p:cNvSpPr/>
          <p:nvPr/>
        </p:nvSpPr>
        <p:spPr>
          <a:xfrm>
            <a:off x="457200" y="4457880"/>
            <a:ext cx="8229600" cy="320040"/>
          </a:xfrm>
          <a:prstGeom prst="rect">
            <a:avLst/>
          </a:prstGeom>
          <a:solidFill>
            <a:srgbClr val="DFF1EE"/>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5" name="TextBox 34"/>
          <p:cNvSpPr txBox="1"/>
          <p:nvPr/>
        </p:nvSpPr>
        <p:spPr>
          <a:xfrm>
            <a:off x="457200" y="4457880"/>
            <a:ext cx="8229600" cy="320040"/>
          </a:xfrm>
          <a:prstGeom prst="rect">
            <a:avLst/>
          </a:prstGeom>
          <a:noFill/>
        </p:spPr>
        <p:txBody>
          <a:bodyPr wrap="square">
            <a:spAutoFit/>
          </a:bodyPr>
          <a:lstStyle/>
          <a:p>
            <a:pPr algn="ctr"/>
            <a:r>
              <a:rPr sz="1100" b="1" i="0">
                <a:solidFill>
                  <a:srgbClr val="1B9D8E"/>
                </a:solidFill>
                <a:latin typeface="Calibri"/>
              </a:rPr>
              <a:t>Yr 1–2: Build  ·  Yr 3: Franchise  ·  Yr 4: IPO prep  ·  Yr 5: Exit / Recapitalization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3" name="Picture 2" descr="image.jpg"/>
          <p:cNvPicPr>
            <a:picLocks noChangeAspect="1"/>
          </p:cNvPicPr>
          <p:nvPr/>
        </p:nvPicPr>
        <p:blipFill>
          <a:blip r:embed="rId2"/>
          <a:stretch>
            <a:fillRect/>
          </a:stretch>
        </p:blipFill>
        <p:spPr>
          <a:xfrm>
            <a:off x="4754880" y="0"/>
            <a:ext cx="4389120" cy="5143500"/>
          </a:xfrm>
          <a:prstGeom prst="rect">
            <a:avLst/>
          </a:prstGeom>
        </p:spPr>
      </p:pic>
      <p:sp>
        <p:nvSpPr>
          <p:cNvPr id="4" name="Rectangle 3"/>
          <p:cNvSpPr/>
          <p:nvPr/>
        </p:nvSpPr>
        <p:spPr>
          <a:xfrm>
            <a:off x="4754880" y="0"/>
            <a:ext cx="4389120" cy="5143500"/>
          </a:xfrm>
          <a:prstGeom prst="rect">
            <a:avLst/>
          </a:prstGeom>
          <a:solidFill>
            <a:srgbClr val="0B1829">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FINAL INVESTMENT NARRATIVE</a:t>
            </a:r>
          </a:p>
        </p:txBody>
      </p:sp>
      <p:sp>
        <p:nvSpPr>
          <p:cNvPr id="6" name="TextBox 5"/>
          <p:cNvSpPr txBox="1"/>
          <p:nvPr/>
        </p:nvSpPr>
        <p:spPr>
          <a:xfrm>
            <a:off x="457200" y="412416"/>
            <a:ext cx="8229600" cy="576000"/>
          </a:xfrm>
          <a:prstGeom prst="rect">
            <a:avLst/>
          </a:prstGeom>
          <a:noFill/>
        </p:spPr>
        <p:txBody>
          <a:bodyPr wrap="square">
            <a:spAutoFit/>
          </a:bodyPr>
          <a:lstStyle/>
          <a:p>
            <a:pPr algn="l"/>
            <a:r>
              <a:rPr sz="3000" b="1" i="0">
                <a:solidFill>
                  <a:srgbClr val="FFFFFF"/>
                </a:solidFill>
                <a:latin typeface="Calibri"/>
              </a:rPr>
              <a:t>Why This Wins</a:t>
            </a:r>
          </a:p>
        </p:txBody>
      </p:sp>
      <p:sp>
        <p:nvSpPr>
          <p:cNvPr id="7" name="Rectangle 6"/>
          <p:cNvSpPr/>
          <p:nvPr/>
        </p:nvSpPr>
        <p:spPr>
          <a:xfrm>
            <a:off x="457200" y="1143936"/>
            <a:ext cx="3621024" cy="1545626"/>
          </a:xfrm>
          <a:prstGeom prst="rect">
            <a:avLst/>
          </a:prstGeom>
          <a:solidFill>
            <a:srgbClr val="12223A"/>
          </a:solidFill>
          <a:ln w="12700">
            <a:solidFill>
              <a:srgbClr val="25385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640080" y="1326816"/>
            <a:ext cx="3255264" cy="228600"/>
          </a:xfrm>
          <a:prstGeom prst="rect">
            <a:avLst/>
          </a:prstGeom>
          <a:noFill/>
        </p:spPr>
        <p:txBody>
          <a:bodyPr wrap="square">
            <a:spAutoFit/>
          </a:bodyPr>
          <a:lstStyle/>
          <a:p>
            <a:pPr algn="l"/>
            <a:r>
              <a:rPr sz="1100" b="1" i="0">
                <a:solidFill>
                  <a:srgbClr val="8A9AAD"/>
                </a:solidFill>
                <a:latin typeface="Calibri"/>
              </a:rPr>
              <a:t>RegenHealth is NOT:</a:t>
            </a:r>
          </a:p>
        </p:txBody>
      </p:sp>
      <p:sp>
        <p:nvSpPr>
          <p:cNvPr id="9" name="TextBox 8"/>
          <p:cNvSpPr txBox="1"/>
          <p:nvPr/>
        </p:nvSpPr>
        <p:spPr>
          <a:xfrm>
            <a:off x="640080" y="1555416"/>
            <a:ext cx="3255264" cy="951266"/>
          </a:xfrm>
          <a:prstGeom prst="rect">
            <a:avLst/>
          </a:prstGeom>
          <a:noFill/>
        </p:spPr>
        <p:txBody>
          <a:bodyPr wrap="square">
            <a:spAutoFit/>
          </a:bodyPr>
          <a:lstStyle/>
          <a:p>
            <a:pPr algn="l">
              <a:lnSpc>
                <a:spcPts val="1760"/>
              </a:lnSpc>
            </a:pPr>
            <a:r>
              <a:rPr sz="1100" b="0">
                <a:solidFill>
                  <a:srgbClr val="8A9AAD"/>
                </a:solidFill>
                <a:latin typeface="Calibri"/>
              </a:rPr>
              <a:t>—  A typical med spa chain</a:t>
            </a:r>
          </a:p>
          <a:p>
            <a:pPr algn="l">
              <a:lnSpc>
                <a:spcPts val="1760"/>
              </a:lnSpc>
            </a:pPr>
            <a:r>
              <a:rPr sz="1100" b="0">
                <a:solidFill>
                  <a:srgbClr val="8A9AAD"/>
                </a:solidFill>
                <a:latin typeface="Calibri"/>
              </a:rPr>
              <a:t>—  An insurance-dependent clinic</a:t>
            </a:r>
          </a:p>
          <a:p>
            <a:pPr algn="l">
              <a:lnSpc>
                <a:spcPts val="1760"/>
              </a:lnSpc>
            </a:pPr>
            <a:r>
              <a:rPr sz="1100" b="0">
                <a:solidFill>
                  <a:srgbClr val="8A9AAD"/>
                </a:solidFill>
                <a:latin typeface="Calibri"/>
              </a:rPr>
              <a:t>—  A gym or fitness brand</a:t>
            </a:r>
          </a:p>
          <a:p>
            <a:pPr algn="l">
              <a:lnSpc>
                <a:spcPts val="1760"/>
              </a:lnSpc>
            </a:pPr>
            <a:r>
              <a:rPr sz="1100" b="0">
                <a:solidFill>
                  <a:srgbClr val="8A9AAD"/>
                </a:solidFill>
                <a:latin typeface="Calibri"/>
              </a:rPr>
              <a:t>—  A single-location operation</a:t>
            </a:r>
          </a:p>
        </p:txBody>
      </p:sp>
      <p:sp>
        <p:nvSpPr>
          <p:cNvPr id="10" name="Rectangle 9"/>
          <p:cNvSpPr/>
          <p:nvPr/>
        </p:nvSpPr>
        <p:spPr>
          <a:xfrm>
            <a:off x="457200" y="2872442"/>
            <a:ext cx="3621024" cy="1585798"/>
          </a:xfrm>
          <a:prstGeom prst="rect">
            <a:avLst/>
          </a:prstGeom>
          <a:solidFill>
            <a:srgbClr val="1B9D8E"/>
          </a:solidFill>
          <a:ln w="12700">
            <a:solidFill>
              <a:srgbClr val="0E6B61"/>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640080" y="3055322"/>
            <a:ext cx="3255264" cy="228600"/>
          </a:xfrm>
          <a:prstGeom prst="rect">
            <a:avLst/>
          </a:prstGeom>
          <a:noFill/>
        </p:spPr>
        <p:txBody>
          <a:bodyPr wrap="square">
            <a:spAutoFit/>
          </a:bodyPr>
          <a:lstStyle/>
          <a:p>
            <a:pPr algn="l"/>
            <a:r>
              <a:rPr sz="1100" b="1" i="0">
                <a:solidFill>
                  <a:srgbClr val="FFFFFF"/>
                </a:solidFill>
                <a:latin typeface="Calibri"/>
              </a:rPr>
              <a:t>It Is:</a:t>
            </a:r>
          </a:p>
        </p:txBody>
      </p:sp>
      <p:sp>
        <p:nvSpPr>
          <p:cNvPr id="12" name="TextBox 11"/>
          <p:cNvSpPr txBox="1"/>
          <p:nvPr/>
        </p:nvSpPr>
        <p:spPr>
          <a:xfrm>
            <a:off x="640080" y="3283922"/>
            <a:ext cx="3255264" cy="991438"/>
          </a:xfrm>
          <a:prstGeom prst="rect">
            <a:avLst/>
          </a:prstGeom>
          <a:noFill/>
        </p:spPr>
        <p:txBody>
          <a:bodyPr wrap="square">
            <a:spAutoFit/>
          </a:bodyPr>
          <a:lstStyle/>
          <a:p>
            <a:pPr algn="l">
              <a:lnSpc>
                <a:spcPts val="1860"/>
              </a:lnSpc>
            </a:pPr>
            <a:r>
              <a:rPr sz="1200" b="0">
                <a:solidFill>
                  <a:srgbClr val="FFFFFF"/>
                </a:solidFill>
                <a:latin typeface="Calibri"/>
              </a:rPr>
              <a:t>A scalable, physician-led, multi-revenue healthcare platform</a:t>
            </a:r>
          </a:p>
          <a:p>
            <a:pPr algn="l">
              <a:lnSpc>
                <a:spcPts val="1860"/>
              </a:lnSpc>
            </a:pPr>
            <a:r>
              <a:rPr sz="1200" b="0">
                <a:solidFill>
                  <a:srgbClr val="FFFFFF"/>
                </a:solidFill>
                <a:latin typeface="Calibri"/>
              </a:rPr>
              <a:t>built for national markets and institutional capital.</a:t>
            </a:r>
          </a:p>
          <a:p>
            <a:pPr algn="l">
              <a:lnSpc>
                <a:spcPts val="1860"/>
              </a:lnSpc>
            </a:pPr>
            <a:r>
              <a:rPr sz="1200" b="0">
                <a:solidFill>
                  <a:srgbClr val="FFFFFF"/>
                </a:solidFill>
                <a:latin typeface="Calibri"/>
              </a:rPr>
              <a:t/>
            </a:r>
          </a:p>
          <a:p>
            <a:pPr algn="l">
              <a:lnSpc>
                <a:spcPts val="1860"/>
              </a:lnSpc>
            </a:pPr>
            <a:r>
              <a:rPr sz="1200" b="0">
                <a:solidFill>
                  <a:srgbClr val="FFFFFF"/>
                </a:solidFill>
                <a:latin typeface="Calibri"/>
              </a:rPr>
              <a:t>Operating today. Proven unit economics. Ready to scale.</a:t>
            </a:r>
          </a:p>
        </p:txBody>
      </p:sp>
      <p:sp>
        <p:nvSpPr>
          <p:cNvPr id="13" name="Rectangle 12"/>
          <p:cNvSpPr/>
          <p:nvPr/>
        </p:nvSpPr>
        <p:spPr>
          <a:xfrm>
            <a:off x="4443984" y="1143936"/>
            <a:ext cx="9525" cy="58970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4636389" y="1235376"/>
            <a:ext cx="4050411" cy="406828"/>
          </a:xfrm>
          <a:prstGeom prst="rect">
            <a:avLst/>
          </a:prstGeom>
          <a:noFill/>
        </p:spPr>
        <p:txBody>
          <a:bodyPr wrap="square">
            <a:spAutoFit/>
          </a:bodyPr>
          <a:lstStyle/>
          <a:p>
            <a:pPr algn="l"/>
            <a:r>
              <a:rPr sz="1100" b="0" i="0">
                <a:solidFill>
                  <a:srgbClr val="CCD8E8"/>
                </a:solidFill>
                <a:latin typeface="Calibri"/>
              </a:rPr>
              <a:t>First integrated regen medicine + longevity platform — corporate + franchise launched simultaneously</a:t>
            </a:r>
          </a:p>
        </p:txBody>
      </p:sp>
      <p:sp>
        <p:nvSpPr>
          <p:cNvPr id="15" name="Rectangle 14"/>
          <p:cNvSpPr/>
          <p:nvPr/>
        </p:nvSpPr>
        <p:spPr>
          <a:xfrm>
            <a:off x="4443984" y="1825084"/>
            <a:ext cx="9525" cy="58970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4636389" y="1916524"/>
            <a:ext cx="4050411" cy="406828"/>
          </a:xfrm>
          <a:prstGeom prst="rect">
            <a:avLst/>
          </a:prstGeom>
          <a:noFill/>
        </p:spPr>
        <p:txBody>
          <a:bodyPr wrap="square">
            <a:spAutoFit/>
          </a:bodyPr>
          <a:lstStyle/>
          <a:p>
            <a:pPr algn="l"/>
            <a:r>
              <a:rPr sz="1100" b="0" i="0">
                <a:solidFill>
                  <a:srgbClr val="CCD8E8"/>
                </a:solidFill>
                <a:latin typeface="Calibri"/>
              </a:rPr>
              <a:t>96% gross margin  ·  25–40% EBITDA per clinic  ·  High-ticket recurring revenue</a:t>
            </a:r>
          </a:p>
        </p:txBody>
      </p:sp>
      <p:sp>
        <p:nvSpPr>
          <p:cNvPr id="17" name="Rectangle 16"/>
          <p:cNvSpPr/>
          <p:nvPr/>
        </p:nvSpPr>
        <p:spPr>
          <a:xfrm>
            <a:off x="4443984" y="2506232"/>
            <a:ext cx="9525" cy="58970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8" name="TextBox 17"/>
          <p:cNvSpPr txBox="1"/>
          <p:nvPr/>
        </p:nvSpPr>
        <p:spPr>
          <a:xfrm>
            <a:off x="4636389" y="2597672"/>
            <a:ext cx="4050411" cy="406828"/>
          </a:xfrm>
          <a:prstGeom prst="rect">
            <a:avLst/>
          </a:prstGeom>
          <a:noFill/>
        </p:spPr>
        <p:txBody>
          <a:bodyPr wrap="square">
            <a:spAutoFit/>
          </a:bodyPr>
          <a:lstStyle/>
          <a:p>
            <a:pPr algn="l"/>
            <a:r>
              <a:rPr sz="1100" b="0" i="0">
                <a:solidFill>
                  <a:srgbClr val="CCD8E8"/>
                </a:solidFill>
                <a:latin typeface="Calibri"/>
              </a:rPr>
              <a:t>Fulcrum Performance Labs — patented remote vital monitoring IP — no competitor can match</a:t>
            </a:r>
          </a:p>
        </p:txBody>
      </p:sp>
      <p:sp>
        <p:nvSpPr>
          <p:cNvPr id="19" name="Rectangle 18"/>
          <p:cNvSpPr/>
          <p:nvPr/>
        </p:nvSpPr>
        <p:spPr>
          <a:xfrm>
            <a:off x="4443984" y="3187380"/>
            <a:ext cx="9525" cy="58970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4636389" y="3278820"/>
            <a:ext cx="4050411" cy="406828"/>
          </a:xfrm>
          <a:prstGeom prst="rect">
            <a:avLst/>
          </a:prstGeom>
          <a:noFill/>
        </p:spPr>
        <p:txBody>
          <a:bodyPr wrap="square">
            <a:spAutoFit/>
          </a:bodyPr>
          <a:lstStyle/>
          <a:p>
            <a:pPr algn="l"/>
            <a:r>
              <a:rPr sz="1100" b="0" i="0">
                <a:solidFill>
                  <a:srgbClr val="CCD8E8"/>
                </a:solidFill>
                <a:latin typeface="Calibri"/>
              </a:rPr>
              <a:t>Asset-light franchise/MSO model — physician-led brand credibility that can't be replicated</a:t>
            </a:r>
          </a:p>
        </p:txBody>
      </p:sp>
      <p:sp>
        <p:nvSpPr>
          <p:cNvPr id="21" name="Rectangle 20"/>
          <p:cNvSpPr/>
          <p:nvPr/>
        </p:nvSpPr>
        <p:spPr>
          <a:xfrm>
            <a:off x="4443984" y="3868528"/>
            <a:ext cx="9525" cy="58970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TextBox 21"/>
          <p:cNvSpPr txBox="1"/>
          <p:nvPr/>
        </p:nvSpPr>
        <p:spPr>
          <a:xfrm>
            <a:off x="4636389" y="3959968"/>
            <a:ext cx="4050411" cy="406828"/>
          </a:xfrm>
          <a:prstGeom prst="rect">
            <a:avLst/>
          </a:prstGeom>
          <a:noFill/>
        </p:spPr>
        <p:txBody>
          <a:bodyPr wrap="square">
            <a:spAutoFit/>
          </a:bodyPr>
          <a:lstStyle/>
          <a:p>
            <a:pPr algn="l"/>
            <a:r>
              <a:rPr sz="1100" b="0" i="0">
                <a:solidFill>
                  <a:srgbClr val="CCD8E8"/>
                </a:solidFill>
                <a:latin typeface="Calibri"/>
              </a:rPr>
              <a:t>Public market upside — reverse merger path + institutional capital ready</a:t>
            </a:r>
          </a:p>
        </p:txBody>
      </p:sp>
      <p:sp>
        <p:nvSpPr>
          <p:cNvPr id="23" name="Rectangle 22"/>
          <p:cNvSpPr/>
          <p:nvPr/>
        </p:nvSpPr>
        <p:spPr>
          <a:xfrm>
            <a:off x="0" y="4824000"/>
            <a:ext cx="9144000" cy="319500"/>
          </a:xfrm>
          <a:prstGeom prst="rect">
            <a:avLst/>
          </a:prstGeom>
          <a:solidFill>
            <a:srgbClr val="0710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457200" y="4915440"/>
            <a:ext cx="8229600" cy="182880"/>
          </a:xfrm>
          <a:prstGeom prst="rect">
            <a:avLst/>
          </a:prstGeom>
          <a:noFill/>
        </p:spPr>
        <p:txBody>
          <a:bodyPr wrap="square">
            <a:spAutoFit/>
          </a:bodyPr>
          <a:lstStyle/>
          <a:p>
            <a:pPr algn="ctr"/>
            <a:r>
              <a:rPr sz="1000" b="0" i="0">
                <a:solidFill>
                  <a:srgbClr val="8A9AAD"/>
                </a:solidFill>
                <a:latin typeface="Calibri"/>
              </a:rPr>
              <a:t>James Zimbler, CEO  ·  Jaye Patel, Dir. of Business Development  ·  Dr. Ajit Dhaliwal, MD — CMO</a:t>
            </a:r>
          </a:p>
        </p:txBody>
      </p:sp>
      <p:sp>
        <p:nvSpPr>
          <p:cNvPr id="25" name="TextBox 24"/>
          <p:cNvSpPr txBox="1"/>
          <p:nvPr/>
        </p:nvSpPr>
        <p:spPr>
          <a:xfrm>
            <a:off x="457200" y="5098320"/>
            <a:ext cx="8229600" cy="182880"/>
          </a:xfrm>
          <a:prstGeom prst="rect">
            <a:avLst/>
          </a:prstGeom>
          <a:noFill/>
        </p:spPr>
        <p:txBody>
          <a:bodyPr wrap="square">
            <a:spAutoFit/>
          </a:bodyPr>
          <a:lstStyle/>
          <a:p>
            <a:pPr algn="ctr"/>
            <a:r>
              <a:rPr sz="900" b="0" i="0">
                <a:solidFill>
                  <a:srgbClr val="1B9D8E"/>
                </a:solidFill>
                <a:latin typeface="Calibri"/>
              </a:rPr>
              <a:t>rhpny.com  ·  wellnessfranchisegroup.com</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LEGAL NOTICE</a:t>
            </a:r>
          </a:p>
        </p:txBody>
      </p:sp>
      <p:sp>
        <p:nvSpPr>
          <p:cNvPr id="4" name="TextBox 3"/>
          <p:cNvSpPr txBox="1"/>
          <p:nvPr/>
        </p:nvSpPr>
        <p:spPr>
          <a:xfrm>
            <a:off x="457200" y="412416"/>
            <a:ext cx="8229600" cy="576000"/>
          </a:xfrm>
          <a:prstGeom prst="rect">
            <a:avLst/>
          </a:prstGeom>
          <a:noFill/>
        </p:spPr>
        <p:txBody>
          <a:bodyPr wrap="square">
            <a:spAutoFit/>
          </a:bodyPr>
          <a:lstStyle/>
          <a:p>
            <a:pPr algn="l"/>
            <a:r>
              <a:rPr sz="3000" b="1" i="0">
                <a:solidFill>
                  <a:srgbClr val="1A202C"/>
                </a:solidFill>
                <a:latin typeface="Calibri"/>
              </a:rPr>
              <a:t>Disclaimer &amp; Forward-Looking Statements</a:t>
            </a:r>
          </a:p>
        </p:txBody>
      </p:sp>
      <p:sp>
        <p:nvSpPr>
          <p:cNvPr id="5" name="Rectangle 4"/>
          <p:cNvSpPr/>
          <p:nvPr/>
        </p:nvSpPr>
        <p:spPr>
          <a:xfrm>
            <a:off x="457200" y="957960"/>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9" name="TextBox 8"/>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0" name="Rectangle 9"/>
          <p:cNvSpPr/>
          <p:nvPr/>
        </p:nvSpPr>
        <p:spPr>
          <a:xfrm>
            <a:off x="457200" y="1048320"/>
            <a:ext cx="38100" cy="806760"/>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586740" y="1139760"/>
            <a:ext cx="8100060" cy="228600"/>
          </a:xfrm>
          <a:prstGeom prst="rect">
            <a:avLst/>
          </a:prstGeom>
          <a:noFill/>
        </p:spPr>
        <p:txBody>
          <a:bodyPr wrap="square">
            <a:spAutoFit/>
          </a:bodyPr>
          <a:lstStyle/>
          <a:p>
            <a:pPr algn="l"/>
            <a:r>
              <a:rPr sz="1300" b="1" i="0">
                <a:solidFill>
                  <a:srgbClr val="1A202C"/>
                </a:solidFill>
                <a:latin typeface="Calibri"/>
              </a:rPr>
              <a:t>Informational Only</a:t>
            </a:r>
          </a:p>
        </p:txBody>
      </p:sp>
      <p:sp>
        <p:nvSpPr>
          <p:cNvPr id="12" name="TextBox 11"/>
          <p:cNvSpPr txBox="1"/>
          <p:nvPr/>
        </p:nvSpPr>
        <p:spPr>
          <a:xfrm>
            <a:off x="586740" y="1368360"/>
            <a:ext cx="8100060" cy="486720"/>
          </a:xfrm>
          <a:prstGeom prst="rect">
            <a:avLst/>
          </a:prstGeom>
          <a:noFill/>
        </p:spPr>
        <p:txBody>
          <a:bodyPr wrap="square">
            <a:spAutoFit/>
          </a:bodyPr>
          <a:lstStyle/>
          <a:p>
            <a:pPr algn="l"/>
            <a:r>
              <a:rPr sz="1100" b="0" i="0">
                <a:solidFill>
                  <a:srgbClr val="4A5568"/>
                </a:solidFill>
                <a:latin typeface="Calibri"/>
              </a:rPr>
              <a:t>This presentation has been prepared by RegenHealth Physicians for discussion purposes only. It contains preliminary information subject to change and should not be relied upon as the sole basis for any investment decision.</a:t>
            </a:r>
          </a:p>
        </p:txBody>
      </p:sp>
      <p:sp>
        <p:nvSpPr>
          <p:cNvPr id="13" name="Rectangle 12"/>
          <p:cNvSpPr/>
          <p:nvPr/>
        </p:nvSpPr>
        <p:spPr>
          <a:xfrm>
            <a:off x="457200" y="2037960"/>
            <a:ext cx="38100" cy="806760"/>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586740" y="2129400"/>
            <a:ext cx="8100060" cy="228600"/>
          </a:xfrm>
          <a:prstGeom prst="rect">
            <a:avLst/>
          </a:prstGeom>
          <a:noFill/>
        </p:spPr>
        <p:txBody>
          <a:bodyPr wrap="square">
            <a:spAutoFit/>
          </a:bodyPr>
          <a:lstStyle/>
          <a:p>
            <a:pPr algn="l"/>
            <a:r>
              <a:rPr sz="1300" b="1" i="0">
                <a:solidFill>
                  <a:srgbClr val="1A202C"/>
                </a:solidFill>
                <a:latin typeface="Calibri"/>
              </a:rPr>
              <a:t>Forward-Looking Statements</a:t>
            </a:r>
          </a:p>
        </p:txBody>
      </p:sp>
      <p:sp>
        <p:nvSpPr>
          <p:cNvPr id="15" name="TextBox 14"/>
          <p:cNvSpPr txBox="1"/>
          <p:nvPr/>
        </p:nvSpPr>
        <p:spPr>
          <a:xfrm>
            <a:off x="586740" y="2358000"/>
            <a:ext cx="8100060" cy="486720"/>
          </a:xfrm>
          <a:prstGeom prst="rect">
            <a:avLst/>
          </a:prstGeom>
          <a:noFill/>
        </p:spPr>
        <p:txBody>
          <a:bodyPr wrap="square">
            <a:spAutoFit/>
          </a:bodyPr>
          <a:lstStyle/>
          <a:p>
            <a:pPr algn="l"/>
            <a:r>
              <a:rPr sz="1100" b="0" i="0">
                <a:solidFill>
                  <a:srgbClr val="4A5568"/>
                </a:solidFill>
                <a:latin typeface="Calibri"/>
              </a:rPr>
              <a:t>This Presentation contains forward-looking statements including those regarding strategy, future operations, financial performance, and projected revenues. Such statements are based on current expectations and are subject to risks and uncertainties. The Company undertakes no obligation to update them.</a:t>
            </a:r>
          </a:p>
        </p:txBody>
      </p:sp>
      <p:sp>
        <p:nvSpPr>
          <p:cNvPr id="16" name="Rectangle 15"/>
          <p:cNvSpPr/>
          <p:nvPr/>
        </p:nvSpPr>
        <p:spPr>
          <a:xfrm>
            <a:off x="457200" y="3027600"/>
            <a:ext cx="38100" cy="806760"/>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TextBox 16"/>
          <p:cNvSpPr txBox="1"/>
          <p:nvPr/>
        </p:nvSpPr>
        <p:spPr>
          <a:xfrm>
            <a:off x="586740" y="3119040"/>
            <a:ext cx="8100060" cy="228600"/>
          </a:xfrm>
          <a:prstGeom prst="rect">
            <a:avLst/>
          </a:prstGeom>
          <a:noFill/>
        </p:spPr>
        <p:txBody>
          <a:bodyPr wrap="square">
            <a:spAutoFit/>
          </a:bodyPr>
          <a:lstStyle/>
          <a:p>
            <a:pPr algn="l"/>
            <a:r>
              <a:rPr sz="1300" b="1" i="0">
                <a:solidFill>
                  <a:srgbClr val="1A202C"/>
                </a:solidFill>
                <a:latin typeface="Calibri"/>
              </a:rPr>
              <a:t>Securities Law Notice</a:t>
            </a:r>
          </a:p>
        </p:txBody>
      </p:sp>
      <p:sp>
        <p:nvSpPr>
          <p:cNvPr id="18" name="TextBox 17"/>
          <p:cNvSpPr txBox="1"/>
          <p:nvPr/>
        </p:nvSpPr>
        <p:spPr>
          <a:xfrm>
            <a:off x="586740" y="3347640"/>
            <a:ext cx="8100060" cy="486720"/>
          </a:xfrm>
          <a:prstGeom prst="rect">
            <a:avLst/>
          </a:prstGeom>
          <a:noFill/>
        </p:spPr>
        <p:txBody>
          <a:bodyPr wrap="square">
            <a:spAutoFit/>
          </a:bodyPr>
          <a:lstStyle/>
          <a:p>
            <a:pPr algn="l"/>
            <a:r>
              <a:rPr sz="1100" b="0" i="0">
                <a:solidFill>
                  <a:srgbClr val="4A5568"/>
                </a:solidFill>
                <a:latin typeface="Calibri"/>
              </a:rPr>
              <a:t>The securities described herein are not registered under the Securities Act of 1933 and are offered pursuant to Rule 506(b) of Regulation D. This Presentation is furnished solely to accredited investors with whom the Company has a pre-existing substantive relationship. No general solicitation is being made.</a:t>
            </a:r>
          </a:p>
        </p:txBody>
      </p:sp>
      <p:sp>
        <p:nvSpPr>
          <p:cNvPr id="19" name="Rectangle 18"/>
          <p:cNvSpPr/>
          <p:nvPr/>
        </p:nvSpPr>
        <p:spPr>
          <a:xfrm>
            <a:off x="457200" y="4017240"/>
            <a:ext cx="38100" cy="806760"/>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586740" y="4108680"/>
            <a:ext cx="8100060" cy="228600"/>
          </a:xfrm>
          <a:prstGeom prst="rect">
            <a:avLst/>
          </a:prstGeom>
          <a:noFill/>
        </p:spPr>
        <p:txBody>
          <a:bodyPr wrap="square">
            <a:spAutoFit/>
          </a:bodyPr>
          <a:lstStyle/>
          <a:p>
            <a:pPr algn="l"/>
            <a:r>
              <a:rPr sz="1300" b="1" i="0">
                <a:solidFill>
                  <a:srgbClr val="1A202C"/>
                </a:solidFill>
                <a:latin typeface="Calibri"/>
              </a:rPr>
              <a:t>Risk Acknowledgment</a:t>
            </a:r>
          </a:p>
        </p:txBody>
      </p:sp>
      <p:sp>
        <p:nvSpPr>
          <p:cNvPr id="21" name="TextBox 20"/>
          <p:cNvSpPr txBox="1"/>
          <p:nvPr/>
        </p:nvSpPr>
        <p:spPr>
          <a:xfrm>
            <a:off x="586740" y="4337280"/>
            <a:ext cx="8100060" cy="486720"/>
          </a:xfrm>
          <a:prstGeom prst="rect">
            <a:avLst/>
          </a:prstGeom>
          <a:noFill/>
        </p:spPr>
        <p:txBody>
          <a:bodyPr wrap="square">
            <a:spAutoFit/>
          </a:bodyPr>
          <a:lstStyle/>
          <a:p>
            <a:pPr algn="l"/>
            <a:r>
              <a:rPr sz="1100" b="0" i="0">
                <a:solidFill>
                  <a:srgbClr val="4A5568"/>
                </a:solidFill>
                <a:latin typeface="Calibri"/>
              </a:rPr>
              <a:t>Any offer will be made only through definitive offering documents. Investment involves a high degree of risk, including potential loss of the entire investment. By accepting this Presentation, the recipient agrees to maintain its confidentiality.</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EXECUTIVE SUMMARY</a:t>
            </a:r>
          </a:p>
        </p:txBody>
      </p:sp>
      <p:sp>
        <p:nvSpPr>
          <p:cNvPr id="4" name="TextBox 3"/>
          <p:cNvSpPr txBox="1"/>
          <p:nvPr/>
        </p:nvSpPr>
        <p:spPr>
          <a:xfrm>
            <a:off x="457200" y="412416"/>
            <a:ext cx="8229600" cy="576000"/>
          </a:xfrm>
          <a:prstGeom prst="rect">
            <a:avLst/>
          </a:prstGeom>
          <a:noFill/>
        </p:spPr>
        <p:txBody>
          <a:bodyPr wrap="square">
            <a:spAutoFit/>
          </a:bodyPr>
          <a:lstStyle/>
          <a:p>
            <a:pPr algn="l"/>
            <a:r>
              <a:rPr sz="2800" b="1" i="0">
                <a:solidFill>
                  <a:srgbClr val="1A202C"/>
                </a:solidFill>
                <a:latin typeface="Calibri"/>
              </a:rPr>
              <a:t>Physician-founded.  Built for national scale.</a:t>
            </a:r>
          </a:p>
        </p:txBody>
      </p:sp>
      <p:sp>
        <p:nvSpPr>
          <p:cNvPr id="5" name="TextBox 4"/>
          <p:cNvSpPr txBox="1"/>
          <p:nvPr/>
        </p:nvSpPr>
        <p:spPr>
          <a:xfrm>
            <a:off x="457200" y="777240"/>
            <a:ext cx="8229600" cy="293040"/>
          </a:xfrm>
          <a:prstGeom prst="rect">
            <a:avLst/>
          </a:prstGeom>
          <a:noFill/>
        </p:spPr>
        <p:txBody>
          <a:bodyPr wrap="square">
            <a:spAutoFit/>
          </a:bodyPr>
          <a:lstStyle/>
          <a:p>
            <a:pPr algn="l"/>
            <a:r>
              <a:rPr sz="1300" b="0" i="0">
                <a:solidFill>
                  <a:srgbClr val="4A5568"/>
                </a:solidFill>
                <a:latin typeface="Calibri"/>
              </a:rPr>
              <a:t>Two live locations. Hybrid corporate + franchise model. Cash-pay, high-margin, physician-led — ready to scale.</a:t>
            </a:r>
          </a:p>
        </p:txBody>
      </p:sp>
      <p:sp>
        <p:nvSpPr>
          <p:cNvPr id="6" name="Rectangle 5"/>
          <p:cNvSpPr/>
          <p:nvPr/>
        </p:nvSpPr>
        <p:spPr>
          <a:xfrm>
            <a:off x="457200" y="957960"/>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10" name="TextBox 9"/>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1" name="Rectangle 10"/>
          <p:cNvSpPr/>
          <p:nvPr/>
        </p:nvSpPr>
        <p:spPr>
          <a:xfrm>
            <a:off x="457200" y="1048320"/>
            <a:ext cx="1801368" cy="64080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457200" y="1155360"/>
            <a:ext cx="1801368" cy="497839"/>
          </a:xfrm>
          <a:prstGeom prst="rect">
            <a:avLst/>
          </a:prstGeom>
          <a:noFill/>
        </p:spPr>
        <p:txBody>
          <a:bodyPr wrap="square">
            <a:spAutoFit/>
          </a:bodyPr>
          <a:lstStyle/>
          <a:p>
            <a:pPr algn="ctr"/>
            <a:r>
              <a:rPr sz="2800" b="1" i="0">
                <a:solidFill>
                  <a:srgbClr val="1B9D8E"/>
                </a:solidFill>
                <a:latin typeface="Calibri"/>
              </a:rPr>
              <a:t>2</a:t>
            </a:r>
          </a:p>
        </p:txBody>
      </p:sp>
      <p:sp>
        <p:nvSpPr>
          <p:cNvPr id="13" name="TextBox 12"/>
          <p:cNvSpPr txBox="1"/>
          <p:nvPr/>
        </p:nvSpPr>
        <p:spPr>
          <a:xfrm>
            <a:off x="457200" y="1582080"/>
            <a:ext cx="1801368" cy="228600"/>
          </a:xfrm>
          <a:prstGeom prst="rect">
            <a:avLst/>
          </a:prstGeom>
          <a:noFill/>
        </p:spPr>
        <p:txBody>
          <a:bodyPr wrap="square">
            <a:spAutoFit/>
          </a:bodyPr>
          <a:lstStyle/>
          <a:p>
            <a:pPr algn="ctr"/>
            <a:r>
              <a:rPr sz="900" b="0" i="0">
                <a:solidFill>
                  <a:srgbClr val="8A9AAD"/>
                </a:solidFill>
                <a:latin typeface="Calibri"/>
              </a:rPr>
              <a:t>Live Locations</a:t>
            </a:r>
          </a:p>
        </p:txBody>
      </p:sp>
      <p:sp>
        <p:nvSpPr>
          <p:cNvPr id="14" name="Rectangle 13"/>
          <p:cNvSpPr/>
          <p:nvPr/>
        </p:nvSpPr>
        <p:spPr>
          <a:xfrm>
            <a:off x="2441448" y="1048320"/>
            <a:ext cx="1801368" cy="64080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2441448" y="1155360"/>
            <a:ext cx="1801368" cy="497839"/>
          </a:xfrm>
          <a:prstGeom prst="rect">
            <a:avLst/>
          </a:prstGeom>
          <a:noFill/>
        </p:spPr>
        <p:txBody>
          <a:bodyPr wrap="square">
            <a:spAutoFit/>
          </a:bodyPr>
          <a:lstStyle/>
          <a:p>
            <a:pPr algn="ctr"/>
            <a:r>
              <a:rPr sz="2800" b="1" i="0">
                <a:solidFill>
                  <a:srgbClr val="1B9D8E"/>
                </a:solidFill>
                <a:latin typeface="Calibri"/>
              </a:rPr>
              <a:t>96%</a:t>
            </a:r>
          </a:p>
        </p:txBody>
      </p:sp>
      <p:sp>
        <p:nvSpPr>
          <p:cNvPr id="16" name="TextBox 15"/>
          <p:cNvSpPr txBox="1"/>
          <p:nvPr/>
        </p:nvSpPr>
        <p:spPr>
          <a:xfrm>
            <a:off x="2441448" y="1582080"/>
            <a:ext cx="1801368" cy="228600"/>
          </a:xfrm>
          <a:prstGeom prst="rect">
            <a:avLst/>
          </a:prstGeom>
          <a:noFill/>
        </p:spPr>
        <p:txBody>
          <a:bodyPr wrap="square">
            <a:spAutoFit/>
          </a:bodyPr>
          <a:lstStyle/>
          <a:p>
            <a:pPr algn="ctr"/>
            <a:r>
              <a:rPr sz="900" b="0" i="0">
                <a:solidFill>
                  <a:srgbClr val="8A9AAD"/>
                </a:solidFill>
                <a:latin typeface="Calibri"/>
              </a:rPr>
              <a:t>Gross Margin</a:t>
            </a:r>
          </a:p>
        </p:txBody>
      </p:sp>
      <p:sp>
        <p:nvSpPr>
          <p:cNvPr id="17" name="Rectangle 16"/>
          <p:cNvSpPr/>
          <p:nvPr/>
        </p:nvSpPr>
        <p:spPr>
          <a:xfrm>
            <a:off x="457200" y="1780560"/>
            <a:ext cx="1801368" cy="64080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8" name="TextBox 17"/>
          <p:cNvSpPr txBox="1"/>
          <p:nvPr/>
        </p:nvSpPr>
        <p:spPr>
          <a:xfrm>
            <a:off x="457200" y="1887600"/>
            <a:ext cx="1801368" cy="497839"/>
          </a:xfrm>
          <a:prstGeom prst="rect">
            <a:avLst/>
          </a:prstGeom>
          <a:noFill/>
        </p:spPr>
        <p:txBody>
          <a:bodyPr wrap="square">
            <a:spAutoFit/>
          </a:bodyPr>
          <a:lstStyle/>
          <a:p>
            <a:pPr algn="ctr"/>
            <a:r>
              <a:rPr sz="2800" b="1" i="0">
                <a:solidFill>
                  <a:srgbClr val="1B9D8E"/>
                </a:solidFill>
                <a:latin typeface="Calibri"/>
              </a:rPr>
              <a:t>$40K+</a:t>
            </a:r>
          </a:p>
        </p:txBody>
      </p:sp>
      <p:sp>
        <p:nvSpPr>
          <p:cNvPr id="19" name="TextBox 18"/>
          <p:cNvSpPr txBox="1"/>
          <p:nvPr/>
        </p:nvSpPr>
        <p:spPr>
          <a:xfrm>
            <a:off x="457200" y="2314320"/>
            <a:ext cx="1801368" cy="228600"/>
          </a:xfrm>
          <a:prstGeom prst="rect">
            <a:avLst/>
          </a:prstGeom>
          <a:noFill/>
        </p:spPr>
        <p:txBody>
          <a:bodyPr wrap="square">
            <a:spAutoFit/>
          </a:bodyPr>
          <a:lstStyle/>
          <a:p>
            <a:pPr algn="ctr"/>
            <a:r>
              <a:rPr sz="900" b="0" i="0">
                <a:solidFill>
                  <a:srgbClr val="8A9AAD"/>
                </a:solidFill>
                <a:latin typeface="Calibri"/>
              </a:rPr>
              <a:t>Elite Program</a:t>
            </a:r>
          </a:p>
        </p:txBody>
      </p:sp>
      <p:sp>
        <p:nvSpPr>
          <p:cNvPr id="20" name="Rectangle 19"/>
          <p:cNvSpPr/>
          <p:nvPr/>
        </p:nvSpPr>
        <p:spPr>
          <a:xfrm>
            <a:off x="2441448" y="1780560"/>
            <a:ext cx="1801368" cy="64080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TextBox 20"/>
          <p:cNvSpPr txBox="1"/>
          <p:nvPr/>
        </p:nvSpPr>
        <p:spPr>
          <a:xfrm>
            <a:off x="2441448" y="1887600"/>
            <a:ext cx="1801368" cy="497839"/>
          </a:xfrm>
          <a:prstGeom prst="rect">
            <a:avLst/>
          </a:prstGeom>
          <a:noFill/>
        </p:spPr>
        <p:txBody>
          <a:bodyPr wrap="square">
            <a:spAutoFit/>
          </a:bodyPr>
          <a:lstStyle/>
          <a:p>
            <a:pPr algn="ctr"/>
            <a:r>
              <a:rPr sz="2800" b="1" i="0">
                <a:solidFill>
                  <a:srgbClr val="1B9D8E"/>
                </a:solidFill>
                <a:latin typeface="Calibri"/>
              </a:rPr>
              <a:t>25–40%</a:t>
            </a:r>
          </a:p>
        </p:txBody>
      </p:sp>
      <p:sp>
        <p:nvSpPr>
          <p:cNvPr id="22" name="TextBox 21"/>
          <p:cNvSpPr txBox="1"/>
          <p:nvPr/>
        </p:nvSpPr>
        <p:spPr>
          <a:xfrm>
            <a:off x="2441448" y="2314320"/>
            <a:ext cx="1801368" cy="228600"/>
          </a:xfrm>
          <a:prstGeom prst="rect">
            <a:avLst/>
          </a:prstGeom>
          <a:noFill/>
        </p:spPr>
        <p:txBody>
          <a:bodyPr wrap="square">
            <a:spAutoFit/>
          </a:bodyPr>
          <a:lstStyle/>
          <a:p>
            <a:pPr algn="ctr"/>
            <a:r>
              <a:rPr sz="900" b="0" i="0">
                <a:solidFill>
                  <a:srgbClr val="8A9AAD"/>
                </a:solidFill>
                <a:latin typeface="Calibri"/>
              </a:rPr>
              <a:t>EBITDA / Clinic</a:t>
            </a:r>
          </a:p>
        </p:txBody>
      </p:sp>
      <p:sp>
        <p:nvSpPr>
          <p:cNvPr id="23" name="Rectangle 22"/>
          <p:cNvSpPr/>
          <p:nvPr/>
        </p:nvSpPr>
        <p:spPr>
          <a:xfrm>
            <a:off x="457200" y="2695680"/>
            <a:ext cx="1200912" cy="32004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457200" y="2695680"/>
            <a:ext cx="1200912" cy="320040"/>
          </a:xfrm>
          <a:prstGeom prst="rect">
            <a:avLst/>
          </a:prstGeom>
          <a:noFill/>
        </p:spPr>
        <p:txBody>
          <a:bodyPr wrap="square">
            <a:spAutoFit/>
          </a:bodyPr>
          <a:lstStyle/>
          <a:p>
            <a:pPr algn="ctr"/>
            <a:r>
              <a:rPr sz="1000" b="1" i="0">
                <a:solidFill>
                  <a:srgbClr val="4A5568"/>
                </a:solidFill>
                <a:latin typeface="Calibri"/>
              </a:rPr>
              <a:t>Longevity</a:t>
            </a:r>
          </a:p>
        </p:txBody>
      </p:sp>
      <p:sp>
        <p:nvSpPr>
          <p:cNvPr id="25" name="Rectangle 24"/>
          <p:cNvSpPr/>
          <p:nvPr/>
        </p:nvSpPr>
        <p:spPr>
          <a:xfrm>
            <a:off x="1749552" y="2695680"/>
            <a:ext cx="1200912" cy="32004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TextBox 25"/>
          <p:cNvSpPr txBox="1"/>
          <p:nvPr/>
        </p:nvSpPr>
        <p:spPr>
          <a:xfrm>
            <a:off x="1749552" y="2695680"/>
            <a:ext cx="1200912" cy="320040"/>
          </a:xfrm>
          <a:prstGeom prst="rect">
            <a:avLst/>
          </a:prstGeom>
          <a:noFill/>
        </p:spPr>
        <p:txBody>
          <a:bodyPr wrap="square">
            <a:spAutoFit/>
          </a:bodyPr>
          <a:lstStyle/>
          <a:p>
            <a:pPr algn="ctr"/>
            <a:r>
              <a:rPr sz="1000" b="1" i="0">
                <a:solidFill>
                  <a:srgbClr val="4A5568"/>
                </a:solidFill>
                <a:latin typeface="Calibri"/>
              </a:rPr>
              <a:t>Joint &amp; Pain</a:t>
            </a:r>
          </a:p>
        </p:txBody>
      </p:sp>
      <p:sp>
        <p:nvSpPr>
          <p:cNvPr id="27" name="Rectangle 26"/>
          <p:cNvSpPr/>
          <p:nvPr/>
        </p:nvSpPr>
        <p:spPr>
          <a:xfrm>
            <a:off x="3041904" y="2695680"/>
            <a:ext cx="1200912" cy="32004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TextBox 27"/>
          <p:cNvSpPr txBox="1"/>
          <p:nvPr/>
        </p:nvSpPr>
        <p:spPr>
          <a:xfrm>
            <a:off x="3041904" y="2695680"/>
            <a:ext cx="1200912" cy="320040"/>
          </a:xfrm>
          <a:prstGeom prst="rect">
            <a:avLst/>
          </a:prstGeom>
          <a:noFill/>
        </p:spPr>
        <p:txBody>
          <a:bodyPr wrap="square">
            <a:spAutoFit/>
          </a:bodyPr>
          <a:lstStyle/>
          <a:p>
            <a:pPr algn="ctr"/>
            <a:r>
              <a:rPr sz="1000" b="1" i="0">
                <a:solidFill>
                  <a:srgbClr val="4A5568"/>
                </a:solidFill>
                <a:latin typeface="Calibri"/>
              </a:rPr>
              <a:t>Hair Restoration</a:t>
            </a:r>
          </a:p>
        </p:txBody>
      </p:sp>
      <p:sp>
        <p:nvSpPr>
          <p:cNvPr id="29" name="Rectangle 28"/>
          <p:cNvSpPr/>
          <p:nvPr/>
        </p:nvSpPr>
        <p:spPr>
          <a:xfrm>
            <a:off x="457200" y="3107160"/>
            <a:ext cx="1200912" cy="32004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0" name="TextBox 29"/>
          <p:cNvSpPr txBox="1"/>
          <p:nvPr/>
        </p:nvSpPr>
        <p:spPr>
          <a:xfrm>
            <a:off x="457200" y="3107160"/>
            <a:ext cx="1200912" cy="320040"/>
          </a:xfrm>
          <a:prstGeom prst="rect">
            <a:avLst/>
          </a:prstGeom>
          <a:noFill/>
        </p:spPr>
        <p:txBody>
          <a:bodyPr wrap="square">
            <a:spAutoFit/>
          </a:bodyPr>
          <a:lstStyle/>
          <a:p>
            <a:pPr algn="ctr"/>
            <a:r>
              <a:rPr sz="1000" b="1" i="0">
                <a:solidFill>
                  <a:srgbClr val="4A5568"/>
                </a:solidFill>
                <a:latin typeface="Calibri"/>
              </a:rPr>
              <a:t>Aesthetics</a:t>
            </a:r>
          </a:p>
        </p:txBody>
      </p:sp>
      <p:sp>
        <p:nvSpPr>
          <p:cNvPr id="31" name="Rectangle 30"/>
          <p:cNvSpPr/>
          <p:nvPr/>
        </p:nvSpPr>
        <p:spPr>
          <a:xfrm>
            <a:off x="1749552" y="3107160"/>
            <a:ext cx="1200912" cy="32004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2" name="TextBox 31"/>
          <p:cNvSpPr txBox="1"/>
          <p:nvPr/>
        </p:nvSpPr>
        <p:spPr>
          <a:xfrm>
            <a:off x="1749552" y="3107160"/>
            <a:ext cx="1200912" cy="320040"/>
          </a:xfrm>
          <a:prstGeom prst="rect">
            <a:avLst/>
          </a:prstGeom>
          <a:noFill/>
        </p:spPr>
        <p:txBody>
          <a:bodyPr wrap="square">
            <a:spAutoFit/>
          </a:bodyPr>
          <a:lstStyle/>
          <a:p>
            <a:pPr algn="ctr"/>
            <a:r>
              <a:rPr sz="1000" b="1" i="0">
                <a:solidFill>
                  <a:srgbClr val="4A5568"/>
                </a:solidFill>
                <a:latin typeface="Calibri"/>
              </a:rPr>
              <a:t>Sexual Health</a:t>
            </a:r>
          </a:p>
        </p:txBody>
      </p:sp>
      <p:sp>
        <p:nvSpPr>
          <p:cNvPr id="33" name="Rectangle 32"/>
          <p:cNvSpPr/>
          <p:nvPr/>
        </p:nvSpPr>
        <p:spPr>
          <a:xfrm>
            <a:off x="3041904" y="3107160"/>
            <a:ext cx="1200912" cy="32004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4" name="TextBox 33"/>
          <p:cNvSpPr txBox="1"/>
          <p:nvPr/>
        </p:nvSpPr>
        <p:spPr>
          <a:xfrm>
            <a:off x="3041904" y="3107160"/>
            <a:ext cx="1200912" cy="320040"/>
          </a:xfrm>
          <a:prstGeom prst="rect">
            <a:avLst/>
          </a:prstGeom>
          <a:noFill/>
        </p:spPr>
        <p:txBody>
          <a:bodyPr wrap="square">
            <a:spAutoFit/>
          </a:bodyPr>
          <a:lstStyle/>
          <a:p>
            <a:pPr algn="ctr"/>
            <a:r>
              <a:rPr sz="1000" b="1" i="0">
                <a:solidFill>
                  <a:srgbClr val="4A5568"/>
                </a:solidFill>
                <a:latin typeface="Calibri"/>
              </a:rPr>
              <a:t>Total Transformation</a:t>
            </a:r>
          </a:p>
        </p:txBody>
      </p:sp>
      <p:sp>
        <p:nvSpPr>
          <p:cNvPr id="35" name="Rectangle 34"/>
          <p:cNvSpPr/>
          <p:nvPr/>
        </p:nvSpPr>
        <p:spPr>
          <a:xfrm>
            <a:off x="4517136" y="1048320"/>
            <a:ext cx="4169664" cy="359280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6" name="TextBox 35"/>
          <p:cNvSpPr txBox="1"/>
          <p:nvPr/>
        </p:nvSpPr>
        <p:spPr>
          <a:xfrm>
            <a:off x="4700016" y="1231200"/>
            <a:ext cx="3895344" cy="228600"/>
          </a:xfrm>
          <a:prstGeom prst="rect">
            <a:avLst/>
          </a:prstGeom>
          <a:noFill/>
        </p:spPr>
        <p:txBody>
          <a:bodyPr wrap="square">
            <a:spAutoFit/>
          </a:bodyPr>
          <a:lstStyle/>
          <a:p>
            <a:pPr algn="l"/>
            <a:r>
              <a:rPr sz="900" b="1" i="0">
                <a:solidFill>
                  <a:srgbClr val="1B9D8E"/>
                </a:solidFill>
                <a:latin typeface="Calibri"/>
              </a:rPr>
              <a:t>COMPANY STRUCTURE</a:t>
            </a:r>
          </a:p>
        </p:txBody>
      </p:sp>
      <p:sp>
        <p:nvSpPr>
          <p:cNvPr id="37" name="Rectangle 36"/>
          <p:cNvSpPr/>
          <p:nvPr/>
        </p:nvSpPr>
        <p:spPr>
          <a:xfrm>
            <a:off x="4517136" y="1551240"/>
            <a:ext cx="4169664"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8" name="TextBox 37"/>
          <p:cNvSpPr txBox="1"/>
          <p:nvPr/>
        </p:nvSpPr>
        <p:spPr>
          <a:xfrm>
            <a:off x="4700016" y="1505520"/>
            <a:ext cx="1549725" cy="421817"/>
          </a:xfrm>
          <a:prstGeom prst="rect">
            <a:avLst/>
          </a:prstGeom>
          <a:noFill/>
        </p:spPr>
        <p:txBody>
          <a:bodyPr wrap="square">
            <a:spAutoFit/>
          </a:bodyPr>
          <a:lstStyle/>
          <a:p>
            <a:pPr algn="l"/>
            <a:r>
              <a:rPr sz="900" b="1" i="0">
                <a:solidFill>
                  <a:srgbClr val="1B9D8E"/>
                </a:solidFill>
                <a:latin typeface="Calibri"/>
              </a:rPr>
              <a:t>CEO</a:t>
            </a:r>
          </a:p>
        </p:txBody>
      </p:sp>
      <p:sp>
        <p:nvSpPr>
          <p:cNvPr id="39" name="TextBox 38"/>
          <p:cNvSpPr txBox="1"/>
          <p:nvPr/>
        </p:nvSpPr>
        <p:spPr>
          <a:xfrm>
            <a:off x="6249741" y="1505520"/>
            <a:ext cx="2365369" cy="228600"/>
          </a:xfrm>
          <a:prstGeom prst="rect">
            <a:avLst/>
          </a:prstGeom>
          <a:noFill/>
        </p:spPr>
        <p:txBody>
          <a:bodyPr wrap="square">
            <a:spAutoFit/>
          </a:bodyPr>
          <a:lstStyle/>
          <a:p>
            <a:pPr algn="l"/>
            <a:r>
              <a:rPr sz="900" b="1" i="0">
                <a:solidFill>
                  <a:srgbClr val="1A202C"/>
                </a:solidFill>
                <a:latin typeface="Calibri"/>
              </a:rPr>
              <a:t>James Zimbler</a:t>
            </a:r>
          </a:p>
        </p:txBody>
      </p:sp>
      <p:sp>
        <p:nvSpPr>
          <p:cNvPr id="40" name="TextBox 39"/>
          <p:cNvSpPr txBox="1"/>
          <p:nvPr/>
        </p:nvSpPr>
        <p:spPr>
          <a:xfrm>
            <a:off x="4700016" y="1654110"/>
            <a:ext cx="3895344" cy="273227"/>
          </a:xfrm>
          <a:prstGeom prst="rect">
            <a:avLst/>
          </a:prstGeom>
          <a:noFill/>
        </p:spPr>
        <p:txBody>
          <a:bodyPr wrap="square">
            <a:spAutoFit/>
          </a:bodyPr>
          <a:lstStyle/>
          <a:p>
            <a:pPr algn="l"/>
            <a:r>
              <a:rPr sz="900" b="0" i="0">
                <a:solidFill>
                  <a:srgbClr val="8A9AAD"/>
                </a:solidFill>
                <a:latin typeface="Calibri"/>
              </a:rPr>
              <a:t>Leads raise · franchise dev · WFG structure</a:t>
            </a:r>
          </a:p>
        </p:txBody>
      </p:sp>
      <p:sp>
        <p:nvSpPr>
          <p:cNvPr id="41" name="Rectangle 40"/>
          <p:cNvSpPr/>
          <p:nvPr/>
        </p:nvSpPr>
        <p:spPr>
          <a:xfrm>
            <a:off x="4517136" y="1927337"/>
            <a:ext cx="4169664"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2" name="TextBox 41"/>
          <p:cNvSpPr txBox="1"/>
          <p:nvPr/>
        </p:nvSpPr>
        <p:spPr>
          <a:xfrm>
            <a:off x="4700016" y="1927337"/>
            <a:ext cx="1549725" cy="421817"/>
          </a:xfrm>
          <a:prstGeom prst="rect">
            <a:avLst/>
          </a:prstGeom>
          <a:noFill/>
        </p:spPr>
        <p:txBody>
          <a:bodyPr wrap="square">
            <a:spAutoFit/>
          </a:bodyPr>
          <a:lstStyle/>
          <a:p>
            <a:pPr algn="l"/>
            <a:r>
              <a:rPr sz="900" b="1" i="0">
                <a:solidFill>
                  <a:srgbClr val="1B9D8E"/>
                </a:solidFill>
                <a:latin typeface="Calibri"/>
              </a:rPr>
              <a:t>CMO / Founder</a:t>
            </a:r>
          </a:p>
        </p:txBody>
      </p:sp>
      <p:sp>
        <p:nvSpPr>
          <p:cNvPr id="43" name="TextBox 42"/>
          <p:cNvSpPr txBox="1"/>
          <p:nvPr/>
        </p:nvSpPr>
        <p:spPr>
          <a:xfrm>
            <a:off x="6249741" y="1927337"/>
            <a:ext cx="2365369" cy="228600"/>
          </a:xfrm>
          <a:prstGeom prst="rect">
            <a:avLst/>
          </a:prstGeom>
          <a:noFill/>
        </p:spPr>
        <p:txBody>
          <a:bodyPr wrap="square">
            <a:spAutoFit/>
          </a:bodyPr>
          <a:lstStyle/>
          <a:p>
            <a:pPr algn="l"/>
            <a:r>
              <a:rPr sz="900" b="1" i="0">
                <a:solidFill>
                  <a:srgbClr val="1A202C"/>
                </a:solidFill>
                <a:latin typeface="Calibri"/>
              </a:rPr>
              <a:t>Dr. Ajit Dhaliwal, MD</a:t>
            </a:r>
          </a:p>
        </p:txBody>
      </p:sp>
      <p:sp>
        <p:nvSpPr>
          <p:cNvPr id="44" name="TextBox 43"/>
          <p:cNvSpPr txBox="1"/>
          <p:nvPr/>
        </p:nvSpPr>
        <p:spPr>
          <a:xfrm>
            <a:off x="4700016" y="2075927"/>
            <a:ext cx="3895344" cy="273227"/>
          </a:xfrm>
          <a:prstGeom prst="rect">
            <a:avLst/>
          </a:prstGeom>
          <a:noFill/>
        </p:spPr>
        <p:txBody>
          <a:bodyPr wrap="square">
            <a:spAutoFit/>
          </a:bodyPr>
          <a:lstStyle/>
          <a:p>
            <a:pPr algn="l"/>
            <a:r>
              <a:rPr sz="900" b="0" i="0">
                <a:solidFill>
                  <a:srgbClr val="8A9AAD"/>
                </a:solidFill>
                <a:latin typeface="Calibri"/>
              </a:rPr>
              <a:t>Physician founder · IRB lead · clinical strategy</a:t>
            </a:r>
          </a:p>
        </p:txBody>
      </p:sp>
      <p:sp>
        <p:nvSpPr>
          <p:cNvPr id="45" name="Rectangle 44"/>
          <p:cNvSpPr/>
          <p:nvPr/>
        </p:nvSpPr>
        <p:spPr>
          <a:xfrm>
            <a:off x="4517136" y="2349154"/>
            <a:ext cx="4169664"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6" name="TextBox 45"/>
          <p:cNvSpPr txBox="1"/>
          <p:nvPr/>
        </p:nvSpPr>
        <p:spPr>
          <a:xfrm>
            <a:off x="4700016" y="2349154"/>
            <a:ext cx="1549725" cy="421817"/>
          </a:xfrm>
          <a:prstGeom prst="rect">
            <a:avLst/>
          </a:prstGeom>
          <a:noFill/>
        </p:spPr>
        <p:txBody>
          <a:bodyPr wrap="square">
            <a:spAutoFit/>
          </a:bodyPr>
          <a:lstStyle/>
          <a:p>
            <a:pPr algn="l"/>
            <a:r>
              <a:rPr sz="900" b="1" i="0">
                <a:solidFill>
                  <a:srgbClr val="1B9D8E"/>
                </a:solidFill>
                <a:latin typeface="Calibri"/>
              </a:rPr>
              <a:t>COO</a:t>
            </a:r>
          </a:p>
        </p:txBody>
      </p:sp>
      <p:sp>
        <p:nvSpPr>
          <p:cNvPr id="47" name="TextBox 46"/>
          <p:cNvSpPr txBox="1"/>
          <p:nvPr/>
        </p:nvSpPr>
        <p:spPr>
          <a:xfrm>
            <a:off x="6249741" y="2349154"/>
            <a:ext cx="2365369" cy="228600"/>
          </a:xfrm>
          <a:prstGeom prst="rect">
            <a:avLst/>
          </a:prstGeom>
          <a:noFill/>
        </p:spPr>
        <p:txBody>
          <a:bodyPr wrap="square">
            <a:spAutoFit/>
          </a:bodyPr>
          <a:lstStyle/>
          <a:p>
            <a:pPr algn="l"/>
            <a:r>
              <a:rPr sz="900" b="1" i="0">
                <a:solidFill>
                  <a:srgbClr val="1A202C"/>
                </a:solidFill>
                <a:latin typeface="Calibri"/>
              </a:rPr>
              <a:t>Vincent Butta</a:t>
            </a:r>
          </a:p>
        </p:txBody>
      </p:sp>
      <p:sp>
        <p:nvSpPr>
          <p:cNvPr id="48" name="TextBox 47"/>
          <p:cNvSpPr txBox="1"/>
          <p:nvPr/>
        </p:nvSpPr>
        <p:spPr>
          <a:xfrm>
            <a:off x="4700016" y="2497744"/>
            <a:ext cx="3895344" cy="273227"/>
          </a:xfrm>
          <a:prstGeom prst="rect">
            <a:avLst/>
          </a:prstGeom>
          <a:noFill/>
        </p:spPr>
        <p:txBody>
          <a:bodyPr wrap="square">
            <a:spAutoFit/>
          </a:bodyPr>
          <a:lstStyle/>
          <a:p>
            <a:pPr algn="l"/>
            <a:r>
              <a:rPr sz="900" b="0" i="0">
                <a:solidFill>
                  <a:srgbClr val="8A9AAD"/>
                </a:solidFill>
                <a:latin typeface="Calibri"/>
              </a:rPr>
              <a:t>Operations · systems · multi-site expansion</a:t>
            </a:r>
          </a:p>
        </p:txBody>
      </p:sp>
      <p:sp>
        <p:nvSpPr>
          <p:cNvPr id="49" name="Rectangle 48"/>
          <p:cNvSpPr/>
          <p:nvPr/>
        </p:nvSpPr>
        <p:spPr>
          <a:xfrm>
            <a:off x="4517136" y="2770971"/>
            <a:ext cx="4169664"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0" name="TextBox 49"/>
          <p:cNvSpPr txBox="1"/>
          <p:nvPr/>
        </p:nvSpPr>
        <p:spPr>
          <a:xfrm>
            <a:off x="4700016" y="2770971"/>
            <a:ext cx="1549725" cy="421817"/>
          </a:xfrm>
          <a:prstGeom prst="rect">
            <a:avLst/>
          </a:prstGeom>
          <a:noFill/>
        </p:spPr>
        <p:txBody>
          <a:bodyPr wrap="square">
            <a:spAutoFit/>
          </a:bodyPr>
          <a:lstStyle/>
          <a:p>
            <a:pPr algn="l"/>
            <a:r>
              <a:rPr sz="900" b="1" i="0">
                <a:solidFill>
                  <a:srgbClr val="1B9D8E"/>
                </a:solidFill>
                <a:latin typeface="Calibri"/>
              </a:rPr>
              <a:t>Clinical Director</a:t>
            </a:r>
          </a:p>
        </p:txBody>
      </p:sp>
      <p:sp>
        <p:nvSpPr>
          <p:cNvPr id="51" name="TextBox 50"/>
          <p:cNvSpPr txBox="1"/>
          <p:nvPr/>
        </p:nvSpPr>
        <p:spPr>
          <a:xfrm>
            <a:off x="6249741" y="2770971"/>
            <a:ext cx="2365369" cy="228600"/>
          </a:xfrm>
          <a:prstGeom prst="rect">
            <a:avLst/>
          </a:prstGeom>
          <a:noFill/>
        </p:spPr>
        <p:txBody>
          <a:bodyPr wrap="square">
            <a:spAutoFit/>
          </a:bodyPr>
          <a:lstStyle/>
          <a:p>
            <a:pPr algn="l"/>
            <a:r>
              <a:rPr sz="900" b="1" i="0">
                <a:solidFill>
                  <a:srgbClr val="1A202C"/>
                </a:solidFill>
                <a:latin typeface="Calibri"/>
              </a:rPr>
              <a:t>Dr. Ravneet Dhaliwal</a:t>
            </a:r>
          </a:p>
        </p:txBody>
      </p:sp>
      <p:sp>
        <p:nvSpPr>
          <p:cNvPr id="52" name="TextBox 51"/>
          <p:cNvSpPr txBox="1"/>
          <p:nvPr/>
        </p:nvSpPr>
        <p:spPr>
          <a:xfrm>
            <a:off x="4700016" y="2919561"/>
            <a:ext cx="3895344" cy="273227"/>
          </a:xfrm>
          <a:prstGeom prst="rect">
            <a:avLst/>
          </a:prstGeom>
          <a:noFill/>
        </p:spPr>
        <p:txBody>
          <a:bodyPr wrap="square">
            <a:spAutoFit/>
          </a:bodyPr>
          <a:lstStyle/>
          <a:p>
            <a:pPr algn="l"/>
            <a:r>
              <a:rPr sz="900" b="0" i="0">
                <a:solidFill>
                  <a:srgbClr val="8A9AAD"/>
                </a:solidFill>
                <a:latin typeface="Calibri"/>
              </a:rPr>
              <a:t>Standards · quality · physician recruitment</a:t>
            </a:r>
          </a:p>
        </p:txBody>
      </p:sp>
      <p:sp>
        <p:nvSpPr>
          <p:cNvPr id="53" name="Rectangle 52"/>
          <p:cNvSpPr/>
          <p:nvPr/>
        </p:nvSpPr>
        <p:spPr>
          <a:xfrm>
            <a:off x="4517136" y="3192788"/>
            <a:ext cx="4169664"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4" name="TextBox 53"/>
          <p:cNvSpPr txBox="1"/>
          <p:nvPr/>
        </p:nvSpPr>
        <p:spPr>
          <a:xfrm>
            <a:off x="4700016" y="3192788"/>
            <a:ext cx="1549725" cy="421817"/>
          </a:xfrm>
          <a:prstGeom prst="rect">
            <a:avLst/>
          </a:prstGeom>
          <a:noFill/>
        </p:spPr>
        <p:txBody>
          <a:bodyPr wrap="square">
            <a:spAutoFit/>
          </a:bodyPr>
          <a:lstStyle/>
          <a:p>
            <a:pPr algn="l"/>
            <a:r>
              <a:rPr sz="900" b="1" i="0">
                <a:solidFill>
                  <a:srgbClr val="1B9D8E"/>
                </a:solidFill>
                <a:latin typeface="Calibri"/>
              </a:rPr>
              <a:t>IP Engine</a:t>
            </a:r>
          </a:p>
        </p:txBody>
      </p:sp>
      <p:sp>
        <p:nvSpPr>
          <p:cNvPr id="55" name="TextBox 54"/>
          <p:cNvSpPr txBox="1"/>
          <p:nvPr/>
        </p:nvSpPr>
        <p:spPr>
          <a:xfrm>
            <a:off x="6249741" y="3192788"/>
            <a:ext cx="2365369" cy="228600"/>
          </a:xfrm>
          <a:prstGeom prst="rect">
            <a:avLst/>
          </a:prstGeom>
          <a:noFill/>
        </p:spPr>
        <p:txBody>
          <a:bodyPr wrap="square">
            <a:spAutoFit/>
          </a:bodyPr>
          <a:lstStyle/>
          <a:p>
            <a:pPr algn="l"/>
            <a:r>
              <a:rPr sz="900" b="1" i="0">
                <a:solidFill>
                  <a:srgbClr val="1A202C"/>
                </a:solidFill>
                <a:latin typeface="Calibri"/>
              </a:rPr>
              <a:t>Dr. Morris · Fulcrum Labs</a:t>
            </a:r>
          </a:p>
        </p:txBody>
      </p:sp>
      <p:sp>
        <p:nvSpPr>
          <p:cNvPr id="56" name="TextBox 55"/>
          <p:cNvSpPr txBox="1"/>
          <p:nvPr/>
        </p:nvSpPr>
        <p:spPr>
          <a:xfrm>
            <a:off x="4700016" y="3341378"/>
            <a:ext cx="3895344" cy="273227"/>
          </a:xfrm>
          <a:prstGeom prst="rect">
            <a:avLst/>
          </a:prstGeom>
          <a:noFill/>
        </p:spPr>
        <p:txBody>
          <a:bodyPr wrap="square">
            <a:spAutoFit/>
          </a:bodyPr>
          <a:lstStyle/>
          <a:p>
            <a:pPr algn="l"/>
            <a:r>
              <a:rPr sz="900" b="0" i="0">
                <a:solidFill>
                  <a:srgbClr val="8A9AAD"/>
                </a:solidFill>
                <a:latin typeface="Calibri"/>
              </a:rPr>
              <a:t>Patented vital monitoring · IRB protocols</a:t>
            </a:r>
          </a:p>
        </p:txBody>
      </p:sp>
      <p:sp>
        <p:nvSpPr>
          <p:cNvPr id="57" name="Rectangle 56"/>
          <p:cNvSpPr/>
          <p:nvPr/>
        </p:nvSpPr>
        <p:spPr>
          <a:xfrm>
            <a:off x="4517136" y="3614605"/>
            <a:ext cx="4169664"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8" name="TextBox 57"/>
          <p:cNvSpPr txBox="1"/>
          <p:nvPr/>
        </p:nvSpPr>
        <p:spPr>
          <a:xfrm>
            <a:off x="4700016" y="3614605"/>
            <a:ext cx="1549725" cy="421817"/>
          </a:xfrm>
          <a:prstGeom prst="rect">
            <a:avLst/>
          </a:prstGeom>
          <a:noFill/>
        </p:spPr>
        <p:txBody>
          <a:bodyPr wrap="square">
            <a:spAutoFit/>
          </a:bodyPr>
          <a:lstStyle/>
          <a:p>
            <a:pPr algn="l"/>
            <a:r>
              <a:rPr sz="900" b="1" i="0">
                <a:solidFill>
                  <a:srgbClr val="1B9D8E"/>
                </a:solidFill>
                <a:latin typeface="Calibri"/>
              </a:rPr>
              <a:t>Research &amp; Training</a:t>
            </a:r>
          </a:p>
        </p:txBody>
      </p:sp>
      <p:sp>
        <p:nvSpPr>
          <p:cNvPr id="59" name="TextBox 58"/>
          <p:cNvSpPr txBox="1"/>
          <p:nvPr/>
        </p:nvSpPr>
        <p:spPr>
          <a:xfrm>
            <a:off x="6249741" y="3614605"/>
            <a:ext cx="2365369" cy="228600"/>
          </a:xfrm>
          <a:prstGeom prst="rect">
            <a:avLst/>
          </a:prstGeom>
          <a:noFill/>
        </p:spPr>
        <p:txBody>
          <a:bodyPr wrap="square">
            <a:spAutoFit/>
          </a:bodyPr>
          <a:lstStyle/>
          <a:p>
            <a:pPr algn="l"/>
            <a:r>
              <a:rPr sz="900" b="1" i="0">
                <a:solidFill>
                  <a:srgbClr val="1A202C"/>
                </a:solidFill>
                <a:latin typeface="Calibri"/>
              </a:rPr>
              <a:t>Dr. Ali Khan · USMLE100</a:t>
            </a:r>
          </a:p>
        </p:txBody>
      </p:sp>
      <p:sp>
        <p:nvSpPr>
          <p:cNvPr id="60" name="TextBox 59"/>
          <p:cNvSpPr txBox="1"/>
          <p:nvPr/>
        </p:nvSpPr>
        <p:spPr>
          <a:xfrm>
            <a:off x="4700016" y="3763195"/>
            <a:ext cx="3895344" cy="273227"/>
          </a:xfrm>
          <a:prstGeom prst="rect">
            <a:avLst/>
          </a:prstGeom>
          <a:noFill/>
        </p:spPr>
        <p:txBody>
          <a:bodyPr wrap="square">
            <a:spAutoFit/>
          </a:bodyPr>
          <a:lstStyle/>
          <a:p>
            <a:pPr algn="l"/>
            <a:r>
              <a:rPr sz="900" b="0" i="0">
                <a:solidFill>
                  <a:srgbClr val="8A9AAD"/>
                </a:solidFill>
                <a:latin typeface="Calibri"/>
              </a:rPr>
              <a:t>IRB governance · 600+ physicians trained</a:t>
            </a:r>
          </a:p>
        </p:txBody>
      </p:sp>
      <p:sp>
        <p:nvSpPr>
          <p:cNvPr id="61" name="Rectangle 60"/>
          <p:cNvSpPr/>
          <p:nvPr/>
        </p:nvSpPr>
        <p:spPr>
          <a:xfrm>
            <a:off x="4517136" y="4036422"/>
            <a:ext cx="4169664"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2" name="TextBox 61"/>
          <p:cNvSpPr txBox="1"/>
          <p:nvPr/>
        </p:nvSpPr>
        <p:spPr>
          <a:xfrm>
            <a:off x="4700016" y="4036422"/>
            <a:ext cx="1549725" cy="421817"/>
          </a:xfrm>
          <a:prstGeom prst="rect">
            <a:avLst/>
          </a:prstGeom>
          <a:noFill/>
        </p:spPr>
        <p:txBody>
          <a:bodyPr wrap="square">
            <a:spAutoFit/>
          </a:bodyPr>
          <a:lstStyle/>
          <a:p>
            <a:pPr algn="l"/>
            <a:r>
              <a:rPr sz="900" b="1" i="0">
                <a:solidFill>
                  <a:srgbClr val="1B9D8E"/>
                </a:solidFill>
                <a:latin typeface="Calibri"/>
              </a:rPr>
              <a:t>Biz Dev</a:t>
            </a:r>
          </a:p>
        </p:txBody>
      </p:sp>
      <p:sp>
        <p:nvSpPr>
          <p:cNvPr id="63" name="TextBox 62"/>
          <p:cNvSpPr txBox="1"/>
          <p:nvPr/>
        </p:nvSpPr>
        <p:spPr>
          <a:xfrm>
            <a:off x="6249741" y="4036422"/>
            <a:ext cx="2365369" cy="228600"/>
          </a:xfrm>
          <a:prstGeom prst="rect">
            <a:avLst/>
          </a:prstGeom>
          <a:noFill/>
        </p:spPr>
        <p:txBody>
          <a:bodyPr wrap="square">
            <a:spAutoFit/>
          </a:bodyPr>
          <a:lstStyle/>
          <a:p>
            <a:pPr algn="l"/>
            <a:r>
              <a:rPr sz="900" b="1" i="0">
                <a:solidFill>
                  <a:srgbClr val="1A202C"/>
                </a:solidFill>
                <a:latin typeface="Calibri"/>
              </a:rPr>
              <a:t>Jaye Patel</a:t>
            </a:r>
          </a:p>
        </p:txBody>
      </p:sp>
      <p:sp>
        <p:nvSpPr>
          <p:cNvPr id="64" name="TextBox 63"/>
          <p:cNvSpPr txBox="1"/>
          <p:nvPr/>
        </p:nvSpPr>
        <p:spPr>
          <a:xfrm>
            <a:off x="4700016" y="4185012"/>
            <a:ext cx="3895344" cy="273227"/>
          </a:xfrm>
          <a:prstGeom prst="rect">
            <a:avLst/>
          </a:prstGeom>
          <a:noFill/>
        </p:spPr>
        <p:txBody>
          <a:bodyPr wrap="square">
            <a:spAutoFit/>
          </a:bodyPr>
          <a:lstStyle/>
          <a:p>
            <a:pPr algn="l"/>
            <a:r>
              <a:rPr sz="900" b="0" i="0">
                <a:solidFill>
                  <a:srgbClr val="8A9AAD"/>
                </a:solidFill>
                <a:latin typeface="Calibri"/>
              </a:rPr>
              <a:t>Investor relations · partnerships · franchise pipeline</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CORPORATE STRUCTURE</a:t>
            </a:r>
          </a:p>
        </p:txBody>
      </p:sp>
      <p:sp>
        <p:nvSpPr>
          <p:cNvPr id="4" name="TextBox 3"/>
          <p:cNvSpPr txBox="1"/>
          <p:nvPr/>
        </p:nvSpPr>
        <p:spPr>
          <a:xfrm>
            <a:off x="457200" y="412416"/>
            <a:ext cx="8229600" cy="576000"/>
          </a:xfrm>
          <a:prstGeom prst="rect">
            <a:avLst/>
          </a:prstGeom>
          <a:noFill/>
        </p:spPr>
        <p:txBody>
          <a:bodyPr wrap="square">
            <a:spAutoFit/>
          </a:bodyPr>
          <a:lstStyle/>
          <a:p>
            <a:pPr algn="l"/>
            <a:r>
              <a:rPr sz="3000" b="1" i="0">
                <a:solidFill>
                  <a:srgbClr val="1A202C"/>
                </a:solidFill>
                <a:latin typeface="Calibri"/>
              </a:rPr>
              <a:t>The Wellness Franchise Group</a:t>
            </a:r>
          </a:p>
        </p:txBody>
      </p:sp>
      <p:sp>
        <p:nvSpPr>
          <p:cNvPr id="5" name="TextBox 4"/>
          <p:cNvSpPr txBox="1"/>
          <p:nvPr/>
        </p:nvSpPr>
        <p:spPr>
          <a:xfrm>
            <a:off x="457200" y="777240"/>
            <a:ext cx="8229600" cy="293040"/>
          </a:xfrm>
          <a:prstGeom prst="rect">
            <a:avLst/>
          </a:prstGeom>
          <a:noFill/>
        </p:spPr>
        <p:txBody>
          <a:bodyPr wrap="square">
            <a:spAutoFit/>
          </a:bodyPr>
          <a:lstStyle/>
          <a:p>
            <a:pPr algn="l"/>
            <a:r>
              <a:rPr sz="1300" b="0" i="0">
                <a:solidFill>
                  <a:srgbClr val="4A5568"/>
                </a:solidFill>
                <a:latin typeface="Calibri"/>
              </a:rPr>
              <a:t>Parent holding company unifying RegenHealth Physicians and Regen Wellness Center under a single franchise + IP platform.</a:t>
            </a:r>
          </a:p>
        </p:txBody>
      </p:sp>
      <p:sp>
        <p:nvSpPr>
          <p:cNvPr id="6" name="Rectangle 5"/>
          <p:cNvSpPr/>
          <p:nvPr/>
        </p:nvSpPr>
        <p:spPr>
          <a:xfrm>
            <a:off x="457200" y="957960"/>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10" name="TextBox 9"/>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1" name="Rectangle 10"/>
          <p:cNvSpPr/>
          <p:nvPr/>
        </p:nvSpPr>
        <p:spPr>
          <a:xfrm>
            <a:off x="2308860" y="1231200"/>
            <a:ext cx="4526280" cy="411480"/>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2308860" y="1231200"/>
            <a:ext cx="4526280" cy="411480"/>
          </a:xfrm>
          <a:prstGeom prst="rect">
            <a:avLst/>
          </a:prstGeom>
          <a:noFill/>
        </p:spPr>
        <p:txBody>
          <a:bodyPr wrap="square">
            <a:spAutoFit/>
          </a:bodyPr>
          <a:lstStyle/>
          <a:p>
            <a:pPr algn="ctr"/>
            <a:r>
              <a:rPr sz="1200" b="1" i="0">
                <a:solidFill>
                  <a:srgbClr val="FFFFFF"/>
                </a:solidFill>
                <a:latin typeface="Calibri"/>
              </a:rPr>
              <a:t>THE WELLNESS FRANCHISE GROUP  ·  Parent Holding Company</a:t>
            </a:r>
          </a:p>
        </p:txBody>
      </p:sp>
      <p:sp>
        <p:nvSpPr>
          <p:cNvPr id="13" name="Rectangle 12"/>
          <p:cNvSpPr/>
          <p:nvPr/>
        </p:nvSpPr>
        <p:spPr>
          <a:xfrm>
            <a:off x="4567238" y="1642680"/>
            <a:ext cx="9525" cy="274320"/>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Rectangle 13"/>
          <p:cNvSpPr/>
          <p:nvPr/>
        </p:nvSpPr>
        <p:spPr>
          <a:xfrm>
            <a:off x="2514600" y="1912238"/>
            <a:ext cx="4114800" cy="9525"/>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Rectangle 14"/>
          <p:cNvSpPr/>
          <p:nvPr/>
        </p:nvSpPr>
        <p:spPr>
          <a:xfrm>
            <a:off x="2509838" y="1912238"/>
            <a:ext cx="9525" cy="365760"/>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Rectangle 15"/>
          <p:cNvSpPr/>
          <p:nvPr/>
        </p:nvSpPr>
        <p:spPr>
          <a:xfrm>
            <a:off x="6624638" y="1912238"/>
            <a:ext cx="9525" cy="365760"/>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Rectangle 16"/>
          <p:cNvSpPr/>
          <p:nvPr/>
        </p:nvSpPr>
        <p:spPr>
          <a:xfrm>
            <a:off x="457200" y="2282760"/>
            <a:ext cx="3538728" cy="2175480"/>
          </a:xfrm>
          <a:prstGeom prst="rect">
            <a:avLst/>
          </a:prstGeom>
          <a:solidFill>
            <a:srgbClr val="FFFFFF"/>
          </a:solidFill>
          <a:ln w="19050">
            <a:solidFill>
              <a:srgbClr val="1B9D8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8" name="Rectangle 17"/>
          <p:cNvSpPr/>
          <p:nvPr/>
        </p:nvSpPr>
        <p:spPr>
          <a:xfrm>
            <a:off x="457200" y="2282760"/>
            <a:ext cx="3538728" cy="73152"/>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548640" y="2328480"/>
            <a:ext cx="3355848" cy="73152"/>
          </a:xfrm>
          <a:prstGeom prst="rect">
            <a:avLst/>
          </a:prstGeom>
          <a:noFill/>
        </p:spPr>
        <p:txBody>
          <a:bodyPr wrap="square">
            <a:spAutoFit/>
          </a:bodyPr>
          <a:lstStyle/>
          <a:p>
            <a:pPr algn="l"/>
            <a:r>
              <a:rPr sz="1000" b="1" i="0">
                <a:solidFill>
                  <a:srgbClr val="FFFFFF"/>
                </a:solidFill>
                <a:latin typeface="Calibri"/>
              </a:rPr>
              <a:t>REGENHEALTH PHYSICIANS</a:t>
            </a:r>
          </a:p>
        </p:txBody>
      </p:sp>
      <p:sp>
        <p:nvSpPr>
          <p:cNvPr id="20" name="TextBox 19"/>
          <p:cNvSpPr txBox="1"/>
          <p:nvPr/>
        </p:nvSpPr>
        <p:spPr>
          <a:xfrm>
            <a:off x="548640" y="2447352"/>
            <a:ext cx="3355848" cy="182880"/>
          </a:xfrm>
          <a:prstGeom prst="rect">
            <a:avLst/>
          </a:prstGeom>
          <a:noFill/>
        </p:spPr>
        <p:txBody>
          <a:bodyPr wrap="square">
            <a:spAutoFit/>
          </a:bodyPr>
          <a:lstStyle/>
          <a:p>
            <a:pPr algn="l"/>
            <a:r>
              <a:rPr sz="1000" b="0" i="1">
                <a:solidFill>
                  <a:srgbClr val="4A5568"/>
                </a:solidFill>
                <a:latin typeface="Calibri"/>
              </a:rPr>
              <a:t>Physician-Led Regen Medicine · NYC + SLC</a:t>
            </a:r>
          </a:p>
        </p:txBody>
      </p:sp>
      <p:sp>
        <p:nvSpPr>
          <p:cNvPr id="21" name="Rectangle 20"/>
          <p:cNvSpPr/>
          <p:nvPr/>
        </p:nvSpPr>
        <p:spPr>
          <a:xfrm>
            <a:off x="548640" y="2721672"/>
            <a:ext cx="3355848"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TextBox 21"/>
          <p:cNvSpPr txBox="1"/>
          <p:nvPr/>
        </p:nvSpPr>
        <p:spPr>
          <a:xfrm>
            <a:off x="548640" y="2904552"/>
            <a:ext cx="3355848" cy="1370808"/>
          </a:xfrm>
          <a:prstGeom prst="rect">
            <a:avLst/>
          </a:prstGeom>
          <a:noFill/>
        </p:spPr>
        <p:txBody>
          <a:bodyPr wrap="square">
            <a:spAutoFit/>
          </a:bodyPr>
          <a:lstStyle/>
          <a:p>
            <a:pPr algn="l">
              <a:lnSpc>
                <a:spcPts val="1870"/>
              </a:lnSpc>
            </a:pPr>
            <a:r>
              <a:rPr sz="1100" b="0">
                <a:solidFill>
                  <a:srgbClr val="4A5568"/>
                </a:solidFill>
                <a:latin typeface="Calibri"/>
              </a:rPr>
              <a:t>— Clinics · Franchise / Licensing · MSO</a:t>
            </a:r>
          </a:p>
          <a:p>
            <a:pPr algn="l">
              <a:lnSpc>
                <a:spcPts val="1870"/>
              </a:lnSpc>
            </a:pPr>
            <a:r>
              <a:rPr sz="1100" b="0">
                <a:solidFill>
                  <a:srgbClr val="4A5568"/>
                </a:solidFill>
                <a:latin typeface="Calibri"/>
              </a:rPr>
              <a:t>— Fulcrum Performance Labs IP</a:t>
            </a:r>
          </a:p>
          <a:p>
            <a:pPr algn="l">
              <a:lnSpc>
                <a:spcPts val="1870"/>
              </a:lnSpc>
            </a:pPr>
            <a:r>
              <a:rPr sz="1100" b="0">
                <a:solidFill>
                  <a:srgbClr val="4A5568"/>
                </a:solidFill>
                <a:latin typeface="Calibri"/>
              </a:rPr>
              <a:t>— IRB-backed research protocols</a:t>
            </a:r>
          </a:p>
          <a:p>
            <a:pPr algn="l">
              <a:lnSpc>
                <a:spcPts val="1870"/>
              </a:lnSpc>
            </a:pPr>
            <a:r>
              <a:rPr sz="1100" b="0">
                <a:solidFill>
                  <a:srgbClr val="4A5568"/>
                </a:solidFill>
                <a:latin typeface="Calibri"/>
              </a:rPr>
              <a:t>— 25–40% EBITDA per location</a:t>
            </a:r>
          </a:p>
          <a:p>
            <a:pPr algn="l">
              <a:lnSpc>
                <a:spcPts val="1870"/>
              </a:lnSpc>
            </a:pPr>
            <a:r>
              <a:rPr sz="1100" b="0">
                <a:solidFill>
                  <a:srgbClr val="4A5568"/>
                </a:solidFill>
                <a:latin typeface="Calibri"/>
              </a:rPr>
              <a:t>— Stem cell · PRP · Exosome · Peptides</a:t>
            </a:r>
          </a:p>
        </p:txBody>
      </p:sp>
      <p:sp>
        <p:nvSpPr>
          <p:cNvPr id="23" name="Rectangle 22"/>
          <p:cNvSpPr/>
          <p:nvPr/>
        </p:nvSpPr>
        <p:spPr>
          <a:xfrm>
            <a:off x="5148072" y="2282760"/>
            <a:ext cx="3538728" cy="2175480"/>
          </a:xfrm>
          <a:prstGeom prst="rect">
            <a:avLst/>
          </a:prstGeom>
          <a:solidFill>
            <a:srgbClr val="FFFFFF"/>
          </a:solidFill>
          <a:ln w="19050">
            <a:solidFill>
              <a:srgbClr val="A8791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Rectangle 23"/>
          <p:cNvSpPr/>
          <p:nvPr/>
        </p:nvSpPr>
        <p:spPr>
          <a:xfrm>
            <a:off x="5148072" y="2282760"/>
            <a:ext cx="3538728" cy="73152"/>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5239512" y="2328480"/>
            <a:ext cx="3355848" cy="73152"/>
          </a:xfrm>
          <a:prstGeom prst="rect">
            <a:avLst/>
          </a:prstGeom>
          <a:noFill/>
        </p:spPr>
        <p:txBody>
          <a:bodyPr wrap="square">
            <a:spAutoFit/>
          </a:bodyPr>
          <a:lstStyle/>
          <a:p>
            <a:pPr algn="l"/>
            <a:r>
              <a:rPr sz="1000" b="1" i="0">
                <a:solidFill>
                  <a:srgbClr val="FFFFFF"/>
                </a:solidFill>
                <a:latin typeface="Calibri"/>
              </a:rPr>
              <a:t>REGEN WELLNESS CENTER</a:t>
            </a:r>
          </a:p>
        </p:txBody>
      </p:sp>
      <p:sp>
        <p:nvSpPr>
          <p:cNvPr id="26" name="TextBox 25"/>
          <p:cNvSpPr txBox="1"/>
          <p:nvPr/>
        </p:nvSpPr>
        <p:spPr>
          <a:xfrm>
            <a:off x="5239512" y="2447352"/>
            <a:ext cx="3355848" cy="182880"/>
          </a:xfrm>
          <a:prstGeom prst="rect">
            <a:avLst/>
          </a:prstGeom>
          <a:noFill/>
        </p:spPr>
        <p:txBody>
          <a:bodyPr wrap="square">
            <a:spAutoFit/>
          </a:bodyPr>
          <a:lstStyle/>
          <a:p>
            <a:pPr algn="l"/>
            <a:r>
              <a:rPr sz="1000" b="0" i="1">
                <a:solidFill>
                  <a:srgbClr val="4A5568"/>
                </a:solidFill>
                <a:latin typeface="Calibri"/>
              </a:rPr>
              <a:t>Fitness + Wellness Mid-Size Format</a:t>
            </a:r>
          </a:p>
        </p:txBody>
      </p:sp>
      <p:sp>
        <p:nvSpPr>
          <p:cNvPr id="27" name="Rectangle 26"/>
          <p:cNvSpPr/>
          <p:nvPr/>
        </p:nvSpPr>
        <p:spPr>
          <a:xfrm>
            <a:off x="5239512" y="2721672"/>
            <a:ext cx="3355848"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TextBox 27"/>
          <p:cNvSpPr txBox="1"/>
          <p:nvPr/>
        </p:nvSpPr>
        <p:spPr>
          <a:xfrm>
            <a:off x="5239512" y="2904552"/>
            <a:ext cx="3355848" cy="1370808"/>
          </a:xfrm>
          <a:prstGeom prst="rect">
            <a:avLst/>
          </a:prstGeom>
          <a:noFill/>
        </p:spPr>
        <p:txBody>
          <a:bodyPr wrap="square">
            <a:spAutoFit/>
          </a:bodyPr>
          <a:lstStyle/>
          <a:p>
            <a:pPr algn="l">
              <a:lnSpc>
                <a:spcPts val="1870"/>
              </a:lnSpc>
            </a:pPr>
            <a:r>
              <a:rPr sz="1100" b="0">
                <a:solidFill>
                  <a:srgbClr val="4A5568"/>
                </a:solidFill>
                <a:latin typeface="Calibri"/>
              </a:rPr>
              <a:t>— Fitness · Yoga · Red Light · Massage</a:t>
            </a:r>
          </a:p>
          <a:p>
            <a:pPr algn="l">
              <a:lnSpc>
                <a:spcPts val="1870"/>
              </a:lnSpc>
            </a:pPr>
            <a:r>
              <a:rPr sz="1100" b="0">
                <a:solidFill>
                  <a:srgbClr val="4A5568"/>
                </a:solidFill>
                <a:latin typeface="Calibri"/>
              </a:rPr>
              <a:t>— Nutrition · Health Pool &amp; Spa</a:t>
            </a:r>
          </a:p>
          <a:p>
            <a:pPr algn="l">
              <a:lnSpc>
                <a:spcPts val="1870"/>
              </a:lnSpc>
            </a:pPr>
            <a:r>
              <a:rPr sz="1100" b="0">
                <a:solidFill>
                  <a:srgbClr val="4A5568"/>
                </a:solidFill>
                <a:latin typeface="Calibri"/>
              </a:rPr>
              <a:t>— Embedded RegenHealth clinical suite</a:t>
            </a:r>
          </a:p>
          <a:p>
            <a:pPr algn="l">
              <a:lnSpc>
                <a:spcPts val="1870"/>
              </a:lnSpc>
            </a:pPr>
            <a:r>
              <a:rPr sz="1100" b="0">
                <a:solidFill>
                  <a:srgbClr val="4A5568"/>
                </a:solidFill>
                <a:latin typeface="Calibri"/>
              </a:rPr>
              <a:t>— Membership + clinical revenue model</a:t>
            </a:r>
          </a:p>
          <a:p>
            <a:pPr algn="l">
              <a:lnSpc>
                <a:spcPts val="1870"/>
              </a:lnSpc>
            </a:pPr>
            <a:r>
              <a:rPr sz="1100" b="0">
                <a:solidFill>
                  <a:srgbClr val="4A5568"/>
                </a:solidFill>
                <a:latin typeface="Calibri"/>
              </a:rPr>
              <a:t>— 3,500–4,000 sq ft format</a:t>
            </a:r>
          </a:p>
        </p:txBody>
      </p:sp>
      <p:sp>
        <p:nvSpPr>
          <p:cNvPr id="29" name="Rectangle 28"/>
          <p:cNvSpPr/>
          <p:nvPr/>
        </p:nvSpPr>
        <p:spPr>
          <a:xfrm>
            <a:off x="457200" y="4457880"/>
            <a:ext cx="8229600" cy="32004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0" name="TextBox 29"/>
          <p:cNvSpPr txBox="1"/>
          <p:nvPr/>
        </p:nvSpPr>
        <p:spPr>
          <a:xfrm>
            <a:off x="457200" y="4640760"/>
            <a:ext cx="2057400" cy="355600"/>
          </a:xfrm>
          <a:prstGeom prst="rect">
            <a:avLst/>
          </a:prstGeom>
          <a:noFill/>
        </p:spPr>
        <p:txBody>
          <a:bodyPr wrap="square">
            <a:spAutoFit/>
          </a:bodyPr>
          <a:lstStyle/>
          <a:p>
            <a:pPr algn="ctr"/>
            <a:r>
              <a:rPr sz="2000" b="1" i="0">
                <a:solidFill>
                  <a:srgbClr val="1A202C"/>
                </a:solidFill>
                <a:latin typeface="Calibri"/>
              </a:rPr>
              <a:t>$3.25M</a:t>
            </a:r>
          </a:p>
        </p:txBody>
      </p:sp>
      <p:sp>
        <p:nvSpPr>
          <p:cNvPr id="31" name="TextBox 30"/>
          <p:cNvSpPr txBox="1"/>
          <p:nvPr/>
        </p:nvSpPr>
        <p:spPr>
          <a:xfrm>
            <a:off x="457200" y="4945560"/>
            <a:ext cx="2057400" cy="182880"/>
          </a:xfrm>
          <a:prstGeom prst="rect">
            <a:avLst/>
          </a:prstGeom>
          <a:noFill/>
        </p:spPr>
        <p:txBody>
          <a:bodyPr wrap="square">
            <a:spAutoFit/>
          </a:bodyPr>
          <a:lstStyle/>
          <a:p>
            <a:pPr algn="ctr"/>
            <a:r>
              <a:rPr sz="900" b="0" i="0">
                <a:solidFill>
                  <a:srgbClr val="8A9AAD"/>
                </a:solidFill>
                <a:latin typeface="Calibri"/>
              </a:rPr>
              <a:t>Raise</a:t>
            </a:r>
          </a:p>
        </p:txBody>
      </p:sp>
      <p:sp>
        <p:nvSpPr>
          <p:cNvPr id="32" name="Rectangle 31"/>
          <p:cNvSpPr/>
          <p:nvPr/>
        </p:nvSpPr>
        <p:spPr>
          <a:xfrm>
            <a:off x="2514600" y="4549320"/>
            <a:ext cx="9525" cy="137160"/>
          </a:xfrm>
          <a:prstGeom prst="rect">
            <a:avLst/>
          </a:prstGeom>
          <a:solidFill>
            <a:srgbClr val="E1E8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3" name="TextBox 32"/>
          <p:cNvSpPr txBox="1"/>
          <p:nvPr/>
        </p:nvSpPr>
        <p:spPr>
          <a:xfrm>
            <a:off x="2514600" y="4640760"/>
            <a:ext cx="2057400" cy="355600"/>
          </a:xfrm>
          <a:prstGeom prst="rect">
            <a:avLst/>
          </a:prstGeom>
          <a:noFill/>
        </p:spPr>
        <p:txBody>
          <a:bodyPr wrap="square">
            <a:spAutoFit/>
          </a:bodyPr>
          <a:lstStyle/>
          <a:p>
            <a:pPr algn="ctr"/>
            <a:r>
              <a:rPr sz="2000" b="1" i="0">
                <a:solidFill>
                  <a:srgbClr val="1A202C"/>
                </a:solidFill>
                <a:latin typeface="Calibri"/>
              </a:rPr>
              <a:t>$10M</a:t>
            </a:r>
          </a:p>
        </p:txBody>
      </p:sp>
      <p:sp>
        <p:nvSpPr>
          <p:cNvPr id="34" name="TextBox 33"/>
          <p:cNvSpPr txBox="1"/>
          <p:nvPr/>
        </p:nvSpPr>
        <p:spPr>
          <a:xfrm>
            <a:off x="2514600" y="4945560"/>
            <a:ext cx="2057400" cy="182880"/>
          </a:xfrm>
          <a:prstGeom prst="rect">
            <a:avLst/>
          </a:prstGeom>
          <a:noFill/>
        </p:spPr>
        <p:txBody>
          <a:bodyPr wrap="square">
            <a:spAutoFit/>
          </a:bodyPr>
          <a:lstStyle/>
          <a:p>
            <a:pPr algn="ctr"/>
            <a:r>
              <a:rPr sz="900" b="0" i="0">
                <a:solidFill>
                  <a:srgbClr val="8A9AAD"/>
                </a:solidFill>
                <a:latin typeface="Calibri"/>
              </a:rPr>
              <a:t>Pre-Money</a:t>
            </a:r>
          </a:p>
        </p:txBody>
      </p:sp>
      <p:sp>
        <p:nvSpPr>
          <p:cNvPr id="35" name="Rectangle 34"/>
          <p:cNvSpPr/>
          <p:nvPr/>
        </p:nvSpPr>
        <p:spPr>
          <a:xfrm>
            <a:off x="4572000" y="4549320"/>
            <a:ext cx="9525" cy="137160"/>
          </a:xfrm>
          <a:prstGeom prst="rect">
            <a:avLst/>
          </a:prstGeom>
          <a:solidFill>
            <a:srgbClr val="E1E8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6" name="TextBox 35"/>
          <p:cNvSpPr txBox="1"/>
          <p:nvPr/>
        </p:nvSpPr>
        <p:spPr>
          <a:xfrm>
            <a:off x="4572000" y="4640760"/>
            <a:ext cx="2057400" cy="355600"/>
          </a:xfrm>
          <a:prstGeom prst="rect">
            <a:avLst/>
          </a:prstGeom>
          <a:noFill/>
        </p:spPr>
        <p:txBody>
          <a:bodyPr wrap="square">
            <a:spAutoFit/>
          </a:bodyPr>
          <a:lstStyle/>
          <a:p>
            <a:pPr algn="ctr"/>
            <a:r>
              <a:rPr sz="2000" b="1" i="0">
                <a:solidFill>
                  <a:srgbClr val="1A202C"/>
                </a:solidFill>
                <a:latin typeface="Calibri"/>
              </a:rPr>
              <a:t>50+</a:t>
            </a:r>
          </a:p>
        </p:txBody>
      </p:sp>
      <p:sp>
        <p:nvSpPr>
          <p:cNvPr id="37" name="TextBox 36"/>
          <p:cNvSpPr txBox="1"/>
          <p:nvPr/>
        </p:nvSpPr>
        <p:spPr>
          <a:xfrm>
            <a:off x="4572000" y="4945560"/>
            <a:ext cx="2057400" cy="182880"/>
          </a:xfrm>
          <a:prstGeom prst="rect">
            <a:avLst/>
          </a:prstGeom>
          <a:noFill/>
        </p:spPr>
        <p:txBody>
          <a:bodyPr wrap="square">
            <a:spAutoFit/>
          </a:bodyPr>
          <a:lstStyle/>
          <a:p>
            <a:pPr algn="ctr"/>
            <a:r>
              <a:rPr sz="900" b="0" i="0">
                <a:solidFill>
                  <a:srgbClr val="8A9AAD"/>
                </a:solidFill>
                <a:latin typeface="Calibri"/>
              </a:rPr>
              <a:t>Locations</a:t>
            </a:r>
          </a:p>
        </p:txBody>
      </p:sp>
      <p:sp>
        <p:nvSpPr>
          <p:cNvPr id="38" name="Rectangle 37"/>
          <p:cNvSpPr/>
          <p:nvPr/>
        </p:nvSpPr>
        <p:spPr>
          <a:xfrm>
            <a:off x="6629400" y="4549320"/>
            <a:ext cx="9525" cy="137160"/>
          </a:xfrm>
          <a:prstGeom prst="rect">
            <a:avLst/>
          </a:prstGeom>
          <a:solidFill>
            <a:srgbClr val="E1E8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9" name="TextBox 38"/>
          <p:cNvSpPr txBox="1"/>
          <p:nvPr/>
        </p:nvSpPr>
        <p:spPr>
          <a:xfrm>
            <a:off x="6629400" y="4640760"/>
            <a:ext cx="2057400" cy="355600"/>
          </a:xfrm>
          <a:prstGeom prst="rect">
            <a:avLst/>
          </a:prstGeom>
          <a:noFill/>
        </p:spPr>
        <p:txBody>
          <a:bodyPr wrap="square">
            <a:spAutoFit/>
          </a:bodyPr>
          <a:lstStyle/>
          <a:p>
            <a:pPr algn="ctr"/>
            <a:r>
              <a:rPr sz="2000" b="1" i="0">
                <a:solidFill>
                  <a:srgbClr val="1A202C"/>
                </a:solidFill>
                <a:latin typeface="Calibri"/>
              </a:rPr>
              <a:t>3</a:t>
            </a:r>
          </a:p>
        </p:txBody>
      </p:sp>
      <p:sp>
        <p:nvSpPr>
          <p:cNvPr id="40" name="TextBox 39"/>
          <p:cNvSpPr txBox="1"/>
          <p:nvPr/>
        </p:nvSpPr>
        <p:spPr>
          <a:xfrm>
            <a:off x="6629400" y="4945560"/>
            <a:ext cx="2057400" cy="182880"/>
          </a:xfrm>
          <a:prstGeom prst="rect">
            <a:avLst/>
          </a:prstGeom>
          <a:noFill/>
        </p:spPr>
        <p:txBody>
          <a:bodyPr wrap="square">
            <a:spAutoFit/>
          </a:bodyPr>
          <a:lstStyle/>
          <a:p>
            <a:pPr algn="ctr"/>
            <a:r>
              <a:rPr sz="900" b="0" i="0">
                <a:solidFill>
                  <a:srgbClr val="8A9AAD"/>
                </a:solidFill>
                <a:latin typeface="Calibri"/>
              </a:rPr>
              <a:t>Tier Model</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OFFERING TERMS</a:t>
            </a:r>
          </a:p>
        </p:txBody>
      </p:sp>
      <p:sp>
        <p:nvSpPr>
          <p:cNvPr id="4" name="TextBox 3"/>
          <p:cNvSpPr txBox="1"/>
          <p:nvPr/>
        </p:nvSpPr>
        <p:spPr>
          <a:xfrm>
            <a:off x="457200" y="412416"/>
            <a:ext cx="8229600" cy="576000"/>
          </a:xfrm>
          <a:prstGeom prst="rect">
            <a:avLst/>
          </a:prstGeom>
          <a:noFill/>
        </p:spPr>
        <p:txBody>
          <a:bodyPr wrap="square">
            <a:spAutoFit/>
          </a:bodyPr>
          <a:lstStyle/>
          <a:p>
            <a:pPr algn="l"/>
            <a:r>
              <a:rPr sz="3000" b="1" i="0">
                <a:solidFill>
                  <a:srgbClr val="1A202C"/>
                </a:solidFill>
                <a:latin typeface="Calibri"/>
              </a:rPr>
              <a:t>Transaction Structure</a:t>
            </a:r>
          </a:p>
        </p:txBody>
      </p:sp>
      <p:sp>
        <p:nvSpPr>
          <p:cNvPr id="5" name="TextBox 4"/>
          <p:cNvSpPr txBox="1"/>
          <p:nvPr/>
        </p:nvSpPr>
        <p:spPr>
          <a:xfrm>
            <a:off x="8138160" y="228600"/>
            <a:ext cx="548640" cy="228600"/>
          </a:xfrm>
          <a:prstGeom prst="rect">
            <a:avLst/>
          </a:prstGeom>
          <a:noFill/>
        </p:spPr>
        <p:txBody>
          <a:bodyPr wrap="square">
            <a:spAutoFit/>
          </a:bodyPr>
          <a:lstStyle/>
          <a:p>
            <a:pPr algn="r"/>
            <a:r>
              <a:rPr sz="1000" b="0" i="0">
                <a:solidFill>
                  <a:srgbClr val="8A9AAD"/>
                </a:solidFill>
                <a:latin typeface="Calibri"/>
              </a:rPr>
              <a:t>506(b) SAFE  ·  April 2026</a:t>
            </a:r>
          </a:p>
        </p:txBody>
      </p:sp>
      <p:sp>
        <p:nvSpPr>
          <p:cNvPr id="6" name="Rectangle 5"/>
          <p:cNvSpPr/>
          <p:nvPr/>
        </p:nvSpPr>
        <p:spPr>
          <a:xfrm>
            <a:off x="457200" y="957960"/>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10" name="TextBox 9"/>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1" name="Rectangle 10"/>
          <p:cNvSpPr/>
          <p:nvPr/>
        </p:nvSpPr>
        <p:spPr>
          <a:xfrm>
            <a:off x="457200" y="1048320"/>
            <a:ext cx="2621280" cy="594360"/>
          </a:xfrm>
          <a:prstGeom prst="rect">
            <a:avLst/>
          </a:prstGeom>
          <a:solidFill>
            <a:srgbClr val="0B1829"/>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457200" y="1055940"/>
            <a:ext cx="2621280" cy="675640"/>
          </a:xfrm>
          <a:prstGeom prst="rect">
            <a:avLst/>
          </a:prstGeom>
          <a:noFill/>
        </p:spPr>
        <p:txBody>
          <a:bodyPr wrap="square">
            <a:spAutoFit/>
          </a:bodyPr>
          <a:lstStyle/>
          <a:p>
            <a:pPr algn="ctr"/>
            <a:r>
              <a:rPr sz="3800" b="1" i="0">
                <a:solidFill>
                  <a:srgbClr val="1A202C"/>
                </a:solidFill>
                <a:latin typeface="Calibri"/>
              </a:rPr>
              <a:t>$10M</a:t>
            </a:r>
          </a:p>
        </p:txBody>
      </p:sp>
      <p:sp>
        <p:nvSpPr>
          <p:cNvPr id="13" name="TextBox 12"/>
          <p:cNvSpPr txBox="1"/>
          <p:nvPr/>
        </p:nvSpPr>
        <p:spPr>
          <a:xfrm>
            <a:off x="457200" y="1635060"/>
            <a:ext cx="2621280" cy="228600"/>
          </a:xfrm>
          <a:prstGeom prst="rect">
            <a:avLst/>
          </a:prstGeom>
          <a:noFill/>
        </p:spPr>
        <p:txBody>
          <a:bodyPr wrap="square">
            <a:spAutoFit/>
          </a:bodyPr>
          <a:lstStyle/>
          <a:p>
            <a:pPr algn="ctr"/>
            <a:r>
              <a:rPr sz="900" b="0" i="0">
                <a:solidFill>
                  <a:srgbClr val="8A9AAD"/>
                </a:solidFill>
                <a:latin typeface="Calibri"/>
              </a:rPr>
              <a:t>Pre-Money Valuation</a:t>
            </a:r>
          </a:p>
        </p:txBody>
      </p:sp>
      <p:sp>
        <p:nvSpPr>
          <p:cNvPr id="14" name="Rectangle 13"/>
          <p:cNvSpPr/>
          <p:nvPr/>
        </p:nvSpPr>
        <p:spPr>
          <a:xfrm>
            <a:off x="3261360" y="1048320"/>
            <a:ext cx="2621280" cy="594360"/>
          </a:xfrm>
          <a:prstGeom prst="rect">
            <a:avLst/>
          </a:prstGeom>
          <a:solidFill>
            <a:srgbClr val="0B1829"/>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3261360" y="1055940"/>
            <a:ext cx="2621280" cy="675640"/>
          </a:xfrm>
          <a:prstGeom prst="rect">
            <a:avLst/>
          </a:prstGeom>
          <a:noFill/>
        </p:spPr>
        <p:txBody>
          <a:bodyPr wrap="square">
            <a:spAutoFit/>
          </a:bodyPr>
          <a:lstStyle/>
          <a:p>
            <a:pPr algn="ctr"/>
            <a:r>
              <a:rPr sz="3800" b="1" i="0">
                <a:solidFill>
                  <a:srgbClr val="1B9D8E"/>
                </a:solidFill>
                <a:latin typeface="Calibri"/>
              </a:rPr>
              <a:t>20%</a:t>
            </a:r>
          </a:p>
        </p:txBody>
      </p:sp>
      <p:sp>
        <p:nvSpPr>
          <p:cNvPr id="16" name="TextBox 15"/>
          <p:cNvSpPr txBox="1"/>
          <p:nvPr/>
        </p:nvSpPr>
        <p:spPr>
          <a:xfrm>
            <a:off x="3261360" y="1635060"/>
            <a:ext cx="2621280" cy="228600"/>
          </a:xfrm>
          <a:prstGeom prst="rect">
            <a:avLst/>
          </a:prstGeom>
          <a:noFill/>
        </p:spPr>
        <p:txBody>
          <a:bodyPr wrap="square">
            <a:spAutoFit/>
          </a:bodyPr>
          <a:lstStyle/>
          <a:p>
            <a:pPr algn="ctr"/>
            <a:r>
              <a:rPr sz="900" b="0" i="0">
                <a:solidFill>
                  <a:srgbClr val="8A9AAD"/>
                </a:solidFill>
                <a:latin typeface="Calibri"/>
              </a:rPr>
              <a:t>SAFE Discount</a:t>
            </a:r>
          </a:p>
        </p:txBody>
      </p:sp>
      <p:sp>
        <p:nvSpPr>
          <p:cNvPr id="17" name="Rectangle 16"/>
          <p:cNvSpPr/>
          <p:nvPr/>
        </p:nvSpPr>
        <p:spPr>
          <a:xfrm>
            <a:off x="6065520" y="1048320"/>
            <a:ext cx="2621280" cy="594360"/>
          </a:xfrm>
          <a:prstGeom prst="rect">
            <a:avLst/>
          </a:prstGeom>
          <a:solidFill>
            <a:srgbClr val="0B1829"/>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8" name="TextBox 17"/>
          <p:cNvSpPr txBox="1"/>
          <p:nvPr/>
        </p:nvSpPr>
        <p:spPr>
          <a:xfrm>
            <a:off x="6065520" y="1055940"/>
            <a:ext cx="2621280" cy="675640"/>
          </a:xfrm>
          <a:prstGeom prst="rect">
            <a:avLst/>
          </a:prstGeom>
          <a:noFill/>
        </p:spPr>
        <p:txBody>
          <a:bodyPr wrap="square">
            <a:spAutoFit/>
          </a:bodyPr>
          <a:lstStyle/>
          <a:p>
            <a:pPr algn="ctr"/>
            <a:r>
              <a:rPr sz="3800" b="1" i="0">
                <a:solidFill>
                  <a:srgbClr val="A8791F"/>
                </a:solidFill>
                <a:latin typeface="Calibri"/>
              </a:rPr>
              <a:t>$3.25M</a:t>
            </a:r>
          </a:p>
        </p:txBody>
      </p:sp>
      <p:sp>
        <p:nvSpPr>
          <p:cNvPr id="19" name="TextBox 18"/>
          <p:cNvSpPr txBox="1"/>
          <p:nvPr/>
        </p:nvSpPr>
        <p:spPr>
          <a:xfrm>
            <a:off x="6065520" y="1635060"/>
            <a:ext cx="2621280" cy="228600"/>
          </a:xfrm>
          <a:prstGeom prst="rect">
            <a:avLst/>
          </a:prstGeom>
          <a:noFill/>
        </p:spPr>
        <p:txBody>
          <a:bodyPr wrap="square">
            <a:spAutoFit/>
          </a:bodyPr>
          <a:lstStyle/>
          <a:p>
            <a:pPr algn="ctr"/>
            <a:r>
              <a:rPr sz="900" b="0" i="0">
                <a:solidFill>
                  <a:srgbClr val="8A9AAD"/>
                </a:solidFill>
                <a:latin typeface="Calibri"/>
              </a:rPr>
              <a:t>Target Raise</a:t>
            </a:r>
          </a:p>
        </p:txBody>
      </p:sp>
      <p:sp>
        <p:nvSpPr>
          <p:cNvPr id="20" name="TextBox 19"/>
          <p:cNvSpPr txBox="1"/>
          <p:nvPr/>
        </p:nvSpPr>
        <p:spPr>
          <a:xfrm>
            <a:off x="457200" y="1048320"/>
            <a:ext cx="2621280" cy="594360"/>
          </a:xfrm>
          <a:prstGeom prst="rect">
            <a:avLst/>
          </a:prstGeom>
          <a:noFill/>
        </p:spPr>
        <p:txBody>
          <a:bodyPr wrap="square">
            <a:spAutoFit/>
          </a:bodyPr>
          <a:lstStyle/>
          <a:p>
            <a:pPr algn="l"/>
            <a:r>
              <a:rPr sz="1300" b="0" i="0">
                <a:solidFill>
                  <a:srgbClr val="FFFFFF"/>
                </a:solidFill>
                <a:latin typeface="Calibri"/>
              </a:rPr>
              <a:t/>
            </a:r>
          </a:p>
        </p:txBody>
      </p:sp>
      <p:sp>
        <p:nvSpPr>
          <p:cNvPr id="21" name="TextBox 20"/>
          <p:cNvSpPr txBox="1"/>
          <p:nvPr/>
        </p:nvSpPr>
        <p:spPr>
          <a:xfrm>
            <a:off x="3261360" y="1048320"/>
            <a:ext cx="2621280" cy="594360"/>
          </a:xfrm>
          <a:prstGeom prst="rect">
            <a:avLst/>
          </a:prstGeom>
          <a:noFill/>
        </p:spPr>
        <p:txBody>
          <a:bodyPr wrap="square">
            <a:spAutoFit/>
          </a:bodyPr>
          <a:lstStyle/>
          <a:p>
            <a:pPr algn="l"/>
            <a:r>
              <a:rPr sz="1300" b="0" i="0">
                <a:solidFill>
                  <a:srgbClr val="FFFFFF"/>
                </a:solidFill>
                <a:latin typeface="Calibri"/>
              </a:rPr>
              <a:t/>
            </a:r>
          </a:p>
        </p:txBody>
      </p:sp>
      <p:sp>
        <p:nvSpPr>
          <p:cNvPr id="22" name="TextBox 21"/>
          <p:cNvSpPr txBox="1"/>
          <p:nvPr/>
        </p:nvSpPr>
        <p:spPr>
          <a:xfrm>
            <a:off x="6065520" y="1048320"/>
            <a:ext cx="2621280" cy="594360"/>
          </a:xfrm>
          <a:prstGeom prst="rect">
            <a:avLst/>
          </a:prstGeom>
          <a:noFill/>
        </p:spPr>
        <p:txBody>
          <a:bodyPr wrap="square">
            <a:spAutoFit/>
          </a:bodyPr>
          <a:lstStyle/>
          <a:p>
            <a:pPr algn="l"/>
            <a:r>
              <a:rPr sz="1300" b="0" i="0">
                <a:solidFill>
                  <a:srgbClr val="FFFFFF"/>
                </a:solidFill>
                <a:latin typeface="Calibri"/>
              </a:rPr>
              <a:t/>
            </a:r>
          </a:p>
        </p:txBody>
      </p:sp>
      <p:sp>
        <p:nvSpPr>
          <p:cNvPr id="23" name="Rectangle 22"/>
          <p:cNvSpPr/>
          <p:nvPr/>
        </p:nvSpPr>
        <p:spPr>
          <a:xfrm>
            <a:off x="457200" y="1825560"/>
            <a:ext cx="4023360" cy="2449800"/>
          </a:xfrm>
          <a:prstGeom prst="rect">
            <a:avLst/>
          </a:prstGeom>
          <a:solidFill>
            <a:srgbClr val="FFFFFF"/>
          </a:solidFill>
          <a:ln w="19050">
            <a:solidFill>
              <a:srgbClr val="1B9D8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640080" y="2008440"/>
            <a:ext cx="3657600" cy="274320"/>
          </a:xfrm>
          <a:prstGeom prst="rect">
            <a:avLst/>
          </a:prstGeom>
          <a:noFill/>
        </p:spPr>
        <p:txBody>
          <a:bodyPr wrap="square">
            <a:spAutoFit/>
          </a:bodyPr>
          <a:lstStyle/>
          <a:p>
            <a:pPr algn="l"/>
            <a:r>
              <a:rPr sz="1400" b="1" i="0">
                <a:solidFill>
                  <a:srgbClr val="1A202C"/>
                </a:solidFill>
                <a:latin typeface="Calibri"/>
              </a:rPr>
              <a:t>Round 1 — 506(b) SAFE</a:t>
            </a:r>
          </a:p>
        </p:txBody>
      </p:sp>
      <p:sp>
        <p:nvSpPr>
          <p:cNvPr id="25" name="Rectangle 24"/>
          <p:cNvSpPr/>
          <p:nvPr/>
        </p:nvSpPr>
        <p:spPr>
          <a:xfrm>
            <a:off x="640080" y="2282760"/>
            <a:ext cx="3657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TextBox 25"/>
          <p:cNvSpPr txBox="1"/>
          <p:nvPr/>
        </p:nvSpPr>
        <p:spPr>
          <a:xfrm>
            <a:off x="640080" y="2465640"/>
            <a:ext cx="1528876" cy="406710"/>
          </a:xfrm>
          <a:prstGeom prst="rect">
            <a:avLst/>
          </a:prstGeom>
          <a:noFill/>
        </p:spPr>
        <p:txBody>
          <a:bodyPr wrap="square">
            <a:spAutoFit/>
          </a:bodyPr>
          <a:lstStyle/>
          <a:p>
            <a:pPr algn="l"/>
            <a:r>
              <a:rPr sz="1100" b="1" i="0">
                <a:solidFill>
                  <a:srgbClr val="1A202C"/>
                </a:solidFill>
                <a:latin typeface="Calibri"/>
              </a:rPr>
              <a:t>Raise:</a:t>
            </a:r>
          </a:p>
        </p:txBody>
      </p:sp>
      <p:sp>
        <p:nvSpPr>
          <p:cNvPr id="27" name="TextBox 26"/>
          <p:cNvSpPr txBox="1"/>
          <p:nvPr/>
        </p:nvSpPr>
        <p:spPr>
          <a:xfrm>
            <a:off x="2168956" y="2465640"/>
            <a:ext cx="2128724" cy="406710"/>
          </a:xfrm>
          <a:prstGeom prst="rect">
            <a:avLst/>
          </a:prstGeom>
          <a:noFill/>
        </p:spPr>
        <p:txBody>
          <a:bodyPr wrap="square">
            <a:spAutoFit/>
          </a:bodyPr>
          <a:lstStyle/>
          <a:p>
            <a:pPr algn="l"/>
            <a:r>
              <a:rPr sz="1100" b="0" i="0">
                <a:solidFill>
                  <a:srgbClr val="4A5568"/>
                </a:solidFill>
                <a:latin typeface="Calibri"/>
              </a:rPr>
              <a:t>$3,250,000</a:t>
            </a:r>
          </a:p>
        </p:txBody>
      </p:sp>
      <p:sp>
        <p:nvSpPr>
          <p:cNvPr id="28" name="Rectangle 27"/>
          <p:cNvSpPr/>
          <p:nvPr/>
        </p:nvSpPr>
        <p:spPr>
          <a:xfrm>
            <a:off x="640080" y="2872350"/>
            <a:ext cx="3657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9" name="TextBox 28"/>
          <p:cNvSpPr txBox="1"/>
          <p:nvPr/>
        </p:nvSpPr>
        <p:spPr>
          <a:xfrm>
            <a:off x="640080" y="2872350"/>
            <a:ext cx="1528876" cy="406710"/>
          </a:xfrm>
          <a:prstGeom prst="rect">
            <a:avLst/>
          </a:prstGeom>
          <a:noFill/>
        </p:spPr>
        <p:txBody>
          <a:bodyPr wrap="square">
            <a:spAutoFit/>
          </a:bodyPr>
          <a:lstStyle/>
          <a:p>
            <a:pPr algn="l"/>
            <a:r>
              <a:rPr sz="1100" b="1" i="0">
                <a:solidFill>
                  <a:srgbClr val="1A202C"/>
                </a:solidFill>
                <a:latin typeface="Calibri"/>
              </a:rPr>
              <a:t>Pre-Money Valuation:</a:t>
            </a:r>
          </a:p>
        </p:txBody>
      </p:sp>
      <p:sp>
        <p:nvSpPr>
          <p:cNvPr id="30" name="TextBox 29"/>
          <p:cNvSpPr txBox="1"/>
          <p:nvPr/>
        </p:nvSpPr>
        <p:spPr>
          <a:xfrm>
            <a:off x="2168956" y="2872350"/>
            <a:ext cx="2128724" cy="406710"/>
          </a:xfrm>
          <a:prstGeom prst="rect">
            <a:avLst/>
          </a:prstGeom>
          <a:noFill/>
        </p:spPr>
        <p:txBody>
          <a:bodyPr wrap="square">
            <a:spAutoFit/>
          </a:bodyPr>
          <a:lstStyle/>
          <a:p>
            <a:pPr algn="l"/>
            <a:r>
              <a:rPr sz="1100" b="0" i="0">
                <a:solidFill>
                  <a:srgbClr val="4A5568"/>
                </a:solidFill>
                <a:latin typeface="Calibri"/>
              </a:rPr>
              <a:t>$10,000,000</a:t>
            </a:r>
          </a:p>
        </p:txBody>
      </p:sp>
      <p:sp>
        <p:nvSpPr>
          <p:cNvPr id="31" name="Rectangle 30"/>
          <p:cNvSpPr/>
          <p:nvPr/>
        </p:nvSpPr>
        <p:spPr>
          <a:xfrm>
            <a:off x="640080" y="3279060"/>
            <a:ext cx="3657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2" name="TextBox 31"/>
          <p:cNvSpPr txBox="1"/>
          <p:nvPr/>
        </p:nvSpPr>
        <p:spPr>
          <a:xfrm>
            <a:off x="640080" y="3279060"/>
            <a:ext cx="1528876" cy="406710"/>
          </a:xfrm>
          <a:prstGeom prst="rect">
            <a:avLst/>
          </a:prstGeom>
          <a:noFill/>
        </p:spPr>
        <p:txBody>
          <a:bodyPr wrap="square">
            <a:spAutoFit/>
          </a:bodyPr>
          <a:lstStyle/>
          <a:p>
            <a:pPr algn="l"/>
            <a:r>
              <a:rPr sz="1100" b="1" i="0">
                <a:solidFill>
                  <a:srgbClr val="1A202C"/>
                </a:solidFill>
                <a:latin typeface="Calibri"/>
              </a:rPr>
              <a:t>Vehicle:</a:t>
            </a:r>
          </a:p>
        </p:txBody>
      </p:sp>
      <p:sp>
        <p:nvSpPr>
          <p:cNvPr id="33" name="TextBox 32"/>
          <p:cNvSpPr txBox="1"/>
          <p:nvPr/>
        </p:nvSpPr>
        <p:spPr>
          <a:xfrm>
            <a:off x="2168956" y="3279060"/>
            <a:ext cx="2128724" cy="406710"/>
          </a:xfrm>
          <a:prstGeom prst="rect">
            <a:avLst/>
          </a:prstGeom>
          <a:noFill/>
        </p:spPr>
        <p:txBody>
          <a:bodyPr wrap="square">
            <a:spAutoFit/>
          </a:bodyPr>
          <a:lstStyle/>
          <a:p>
            <a:pPr algn="l"/>
            <a:r>
              <a:rPr sz="1100" b="0" i="0">
                <a:solidFill>
                  <a:srgbClr val="4A5568"/>
                </a:solidFill>
                <a:latin typeface="Calibri"/>
              </a:rPr>
              <a:t>SAFE — 20% discount at conversion</a:t>
            </a:r>
          </a:p>
        </p:txBody>
      </p:sp>
      <p:sp>
        <p:nvSpPr>
          <p:cNvPr id="34" name="Rectangle 33"/>
          <p:cNvSpPr/>
          <p:nvPr/>
        </p:nvSpPr>
        <p:spPr>
          <a:xfrm>
            <a:off x="640080" y="3685770"/>
            <a:ext cx="3657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5" name="TextBox 34"/>
          <p:cNvSpPr txBox="1"/>
          <p:nvPr/>
        </p:nvSpPr>
        <p:spPr>
          <a:xfrm>
            <a:off x="640080" y="3685770"/>
            <a:ext cx="1528876" cy="406710"/>
          </a:xfrm>
          <a:prstGeom prst="rect">
            <a:avLst/>
          </a:prstGeom>
          <a:noFill/>
        </p:spPr>
        <p:txBody>
          <a:bodyPr wrap="square">
            <a:spAutoFit/>
          </a:bodyPr>
          <a:lstStyle/>
          <a:p>
            <a:pPr algn="l"/>
            <a:r>
              <a:rPr sz="1100" b="1" i="0">
                <a:solidFill>
                  <a:srgbClr val="1A202C"/>
                </a:solidFill>
                <a:latin typeface="Calibri"/>
              </a:rPr>
              <a:t>Investor type:</a:t>
            </a:r>
          </a:p>
        </p:txBody>
      </p:sp>
      <p:sp>
        <p:nvSpPr>
          <p:cNvPr id="36" name="TextBox 35"/>
          <p:cNvSpPr txBox="1"/>
          <p:nvPr/>
        </p:nvSpPr>
        <p:spPr>
          <a:xfrm>
            <a:off x="2168956" y="3685770"/>
            <a:ext cx="2128724" cy="406710"/>
          </a:xfrm>
          <a:prstGeom prst="rect">
            <a:avLst/>
          </a:prstGeom>
          <a:noFill/>
        </p:spPr>
        <p:txBody>
          <a:bodyPr wrap="square">
            <a:spAutoFit/>
          </a:bodyPr>
          <a:lstStyle/>
          <a:p>
            <a:pPr algn="l"/>
            <a:r>
              <a:rPr sz="1100" b="0" i="0">
                <a:solidFill>
                  <a:srgbClr val="4A5568"/>
                </a:solidFill>
                <a:latin typeface="Calibri"/>
              </a:rPr>
              <a:t>Accredited investors · Pre-existing relationship</a:t>
            </a:r>
          </a:p>
        </p:txBody>
      </p:sp>
      <p:sp>
        <p:nvSpPr>
          <p:cNvPr id="37" name="Rectangle 36"/>
          <p:cNvSpPr/>
          <p:nvPr/>
        </p:nvSpPr>
        <p:spPr>
          <a:xfrm>
            <a:off x="4663440" y="1825560"/>
            <a:ext cx="4023360" cy="2449800"/>
          </a:xfrm>
          <a:prstGeom prst="rect">
            <a:avLst/>
          </a:prstGeom>
          <a:solidFill>
            <a:srgbClr val="F6F8FB"/>
          </a:solidFill>
          <a:ln w="19050">
            <a:solidFill>
              <a:srgbClr val="A8791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8" name="TextBox 37"/>
          <p:cNvSpPr txBox="1"/>
          <p:nvPr/>
        </p:nvSpPr>
        <p:spPr>
          <a:xfrm>
            <a:off x="4846320" y="2008440"/>
            <a:ext cx="3657600" cy="274320"/>
          </a:xfrm>
          <a:prstGeom prst="rect">
            <a:avLst/>
          </a:prstGeom>
          <a:noFill/>
        </p:spPr>
        <p:txBody>
          <a:bodyPr wrap="square">
            <a:spAutoFit/>
          </a:bodyPr>
          <a:lstStyle/>
          <a:p>
            <a:pPr algn="l"/>
            <a:r>
              <a:rPr sz="1400" b="1" i="0">
                <a:solidFill>
                  <a:srgbClr val="1A202C"/>
                </a:solidFill>
                <a:latin typeface="Calibri"/>
              </a:rPr>
              <a:t>Round 2 — 506(c) Public Round</a:t>
            </a:r>
          </a:p>
        </p:txBody>
      </p:sp>
      <p:sp>
        <p:nvSpPr>
          <p:cNvPr id="39" name="Rectangle 38"/>
          <p:cNvSpPr/>
          <p:nvPr/>
        </p:nvSpPr>
        <p:spPr>
          <a:xfrm>
            <a:off x="4846320" y="2282760"/>
            <a:ext cx="3657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0" name="TextBox 39"/>
          <p:cNvSpPr txBox="1"/>
          <p:nvPr/>
        </p:nvSpPr>
        <p:spPr>
          <a:xfrm>
            <a:off x="4846320" y="2465640"/>
            <a:ext cx="3657600" cy="1347390"/>
          </a:xfrm>
          <a:prstGeom prst="rect">
            <a:avLst/>
          </a:prstGeom>
          <a:noFill/>
        </p:spPr>
        <p:txBody>
          <a:bodyPr wrap="square">
            <a:spAutoFit/>
          </a:bodyPr>
          <a:lstStyle/>
          <a:p>
            <a:pPr algn="l"/>
            <a:r>
              <a:rPr sz="1100" b="0" i="0">
                <a:solidFill>
                  <a:srgbClr val="4A5568"/>
                </a:solidFill>
                <a:latin typeface="Calibri"/>
              </a:rPr>
              <a:t>Following the close of Round 1, RegenHealth will launch a 506(c) general solicitation targeting an additional $3M–$5M at an updated valuation. 506(c) allows public advertising to all accredited investors.</a:t>
            </a:r>
          </a:p>
        </p:txBody>
      </p:sp>
      <p:sp>
        <p:nvSpPr>
          <p:cNvPr id="41" name="TextBox 40"/>
          <p:cNvSpPr txBox="1"/>
          <p:nvPr/>
        </p:nvSpPr>
        <p:spPr>
          <a:xfrm>
            <a:off x="4846320" y="3955320"/>
            <a:ext cx="3657600" cy="274320"/>
          </a:xfrm>
          <a:prstGeom prst="rect">
            <a:avLst/>
          </a:prstGeom>
          <a:noFill/>
        </p:spPr>
        <p:txBody>
          <a:bodyPr wrap="square">
            <a:spAutoFit/>
          </a:bodyPr>
          <a:lstStyle/>
          <a:p>
            <a:pPr algn="l"/>
            <a:r>
              <a:rPr sz="1200" b="1" i="0">
                <a:solidFill>
                  <a:srgbClr val="A8791F"/>
                </a:solidFill>
                <a:latin typeface="Calibri"/>
              </a:rPr>
              <a:t>Target: $3M–$5M additional</a:t>
            </a:r>
          </a:p>
        </p:txBody>
      </p:sp>
      <p:sp>
        <p:nvSpPr>
          <p:cNvPr id="42" name="Rectangle 41"/>
          <p:cNvSpPr/>
          <p:nvPr/>
        </p:nvSpPr>
        <p:spPr>
          <a:xfrm>
            <a:off x="457200" y="4457880"/>
            <a:ext cx="8229600" cy="320040"/>
          </a:xfrm>
          <a:prstGeom prst="rect">
            <a:avLst/>
          </a:prstGeom>
          <a:solidFill>
            <a:srgbClr val="DFF1EE"/>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3" name="TextBox 42"/>
          <p:cNvSpPr txBox="1"/>
          <p:nvPr/>
        </p:nvSpPr>
        <p:spPr>
          <a:xfrm>
            <a:off x="640080" y="4549320"/>
            <a:ext cx="548640" cy="228600"/>
          </a:xfrm>
          <a:prstGeom prst="rect">
            <a:avLst/>
          </a:prstGeom>
          <a:noFill/>
        </p:spPr>
        <p:txBody>
          <a:bodyPr wrap="square">
            <a:spAutoFit/>
          </a:bodyPr>
          <a:lstStyle/>
          <a:p>
            <a:pPr algn="l"/>
            <a:r>
              <a:rPr sz="1100" b="1" i="0">
                <a:solidFill>
                  <a:srgbClr val="1B9D8E"/>
                </a:solidFill>
                <a:latin typeface="Calibri"/>
              </a:rPr>
              <a:t>Why SAFE?  </a:t>
            </a:r>
          </a:p>
        </p:txBody>
      </p:sp>
      <p:sp>
        <p:nvSpPr>
          <p:cNvPr id="44" name="TextBox 43"/>
          <p:cNvSpPr txBox="1"/>
          <p:nvPr/>
        </p:nvSpPr>
        <p:spPr>
          <a:xfrm>
            <a:off x="1188720" y="4549320"/>
            <a:ext cx="7315200" cy="228600"/>
          </a:xfrm>
          <a:prstGeom prst="rect">
            <a:avLst/>
          </a:prstGeom>
          <a:noFill/>
        </p:spPr>
        <p:txBody>
          <a:bodyPr wrap="square">
            <a:spAutoFit/>
          </a:bodyPr>
          <a:lstStyle/>
          <a:p>
            <a:pPr algn="l"/>
            <a:r>
              <a:rPr sz="1100" b="0" i="0">
                <a:solidFill>
                  <a:srgbClr val="4A5568"/>
                </a:solidFill>
                <a:latin typeface="Calibri"/>
              </a:rPr>
              <a:t>Converts to equity at next priced round  ·  No interest or maturity date  ·  20% discount rewards early investors  ·  Clean cap table for institutional rounds</a:t>
            </a:r>
          </a:p>
        </p:txBody>
      </p:sp>
      <p:sp>
        <p:nvSpPr>
          <p:cNvPr id="45" name="TextBox 44"/>
          <p:cNvSpPr txBox="1"/>
          <p:nvPr/>
        </p:nvSpPr>
        <p:spPr>
          <a:xfrm>
            <a:off x="457200" y="4732200"/>
            <a:ext cx="8229600" cy="91440"/>
          </a:xfrm>
          <a:prstGeom prst="rect">
            <a:avLst/>
          </a:prstGeom>
          <a:noFill/>
        </p:spPr>
        <p:txBody>
          <a:bodyPr wrap="square">
            <a:spAutoFit/>
          </a:bodyPr>
          <a:lstStyle/>
          <a:p>
            <a:pPr algn="l"/>
            <a:r>
              <a:rPr sz="800" b="0" i="1">
                <a:solidFill>
                  <a:srgbClr val="8A9AAD"/>
                </a:solidFill>
                <a:latin typeface="Calibri"/>
              </a:rPr>
              <a:t>*SAFE holders are not equity holders until conversion event</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CLINICAL OFFERING</a:t>
            </a:r>
          </a:p>
        </p:txBody>
      </p:sp>
      <p:sp>
        <p:nvSpPr>
          <p:cNvPr id="4" name="TextBox 3"/>
          <p:cNvSpPr txBox="1"/>
          <p:nvPr/>
        </p:nvSpPr>
        <p:spPr>
          <a:xfrm>
            <a:off x="457200" y="412416"/>
            <a:ext cx="8229600" cy="576000"/>
          </a:xfrm>
          <a:prstGeom prst="rect">
            <a:avLst/>
          </a:prstGeom>
          <a:noFill/>
        </p:spPr>
        <p:txBody>
          <a:bodyPr wrap="square">
            <a:spAutoFit/>
          </a:bodyPr>
          <a:lstStyle/>
          <a:p>
            <a:pPr algn="l"/>
            <a:r>
              <a:rPr sz="3000" b="1" i="0">
                <a:solidFill>
                  <a:srgbClr val="1A202C"/>
                </a:solidFill>
                <a:latin typeface="Calibri"/>
              </a:rPr>
              <a:t>Six Revenue Categories</a:t>
            </a:r>
          </a:p>
        </p:txBody>
      </p:sp>
      <p:sp>
        <p:nvSpPr>
          <p:cNvPr id="5" name="TextBox 4"/>
          <p:cNvSpPr txBox="1"/>
          <p:nvPr/>
        </p:nvSpPr>
        <p:spPr>
          <a:xfrm>
            <a:off x="457200" y="777240"/>
            <a:ext cx="8229600" cy="293040"/>
          </a:xfrm>
          <a:prstGeom prst="rect">
            <a:avLst/>
          </a:prstGeom>
          <a:noFill/>
        </p:spPr>
        <p:txBody>
          <a:bodyPr wrap="square">
            <a:spAutoFit/>
          </a:bodyPr>
          <a:lstStyle/>
          <a:p>
            <a:pPr algn="l"/>
            <a:r>
              <a:rPr sz="1300" b="0" i="0">
                <a:solidFill>
                  <a:srgbClr val="4A5568"/>
                </a:solidFill>
                <a:latin typeface="Calibri"/>
              </a:rPr>
              <a:t>Non-surgical · Cash-pay · High-margin · Physician-supervised protocols</a:t>
            </a:r>
          </a:p>
        </p:txBody>
      </p:sp>
      <p:sp>
        <p:nvSpPr>
          <p:cNvPr id="6" name="Rectangle 5"/>
          <p:cNvSpPr/>
          <p:nvPr/>
        </p:nvSpPr>
        <p:spPr>
          <a:xfrm>
            <a:off x="457200" y="957960"/>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10" name="TextBox 9"/>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1" name="Rectangle 10"/>
          <p:cNvSpPr/>
          <p:nvPr/>
        </p:nvSpPr>
        <p:spPr>
          <a:xfrm>
            <a:off x="457200" y="1048320"/>
            <a:ext cx="2621280" cy="161352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Rectangle 11"/>
          <p:cNvSpPr/>
          <p:nvPr/>
        </p:nvSpPr>
        <p:spPr>
          <a:xfrm>
            <a:off x="457200" y="1048320"/>
            <a:ext cx="2621280" cy="1828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548640" y="1158048"/>
            <a:ext cx="2438400" cy="274320"/>
          </a:xfrm>
          <a:prstGeom prst="rect">
            <a:avLst/>
          </a:prstGeom>
          <a:noFill/>
        </p:spPr>
        <p:txBody>
          <a:bodyPr wrap="square">
            <a:spAutoFit/>
          </a:bodyPr>
          <a:lstStyle/>
          <a:p>
            <a:pPr algn="l"/>
            <a:r>
              <a:rPr sz="1400" b="1" i="0">
                <a:solidFill>
                  <a:srgbClr val="1A202C"/>
                </a:solidFill>
                <a:latin typeface="Calibri"/>
              </a:rPr>
              <a:t>Longevity</a:t>
            </a:r>
          </a:p>
        </p:txBody>
      </p:sp>
      <p:sp>
        <p:nvSpPr>
          <p:cNvPr id="14" name="TextBox 13"/>
          <p:cNvSpPr txBox="1"/>
          <p:nvPr/>
        </p:nvSpPr>
        <p:spPr>
          <a:xfrm>
            <a:off x="548640" y="1432368"/>
            <a:ext cx="2438400" cy="1138032"/>
          </a:xfrm>
          <a:prstGeom prst="rect">
            <a:avLst/>
          </a:prstGeom>
          <a:noFill/>
        </p:spPr>
        <p:txBody>
          <a:bodyPr wrap="square">
            <a:spAutoFit/>
          </a:bodyPr>
          <a:lstStyle/>
          <a:p>
            <a:pPr algn="l"/>
            <a:r>
              <a:rPr sz="1100" b="0" i="0">
                <a:solidFill>
                  <a:srgbClr val="4A5568"/>
                </a:solidFill>
                <a:latin typeface="Calibri"/>
              </a:rPr>
              <a:t>UC-MSC stem cells · IV peptides (BPC-157, TB500, MOTS-c) · SS-31 · exosomes</a:t>
            </a:r>
          </a:p>
        </p:txBody>
      </p:sp>
      <p:sp>
        <p:nvSpPr>
          <p:cNvPr id="15" name="Rectangle 14"/>
          <p:cNvSpPr/>
          <p:nvPr/>
        </p:nvSpPr>
        <p:spPr>
          <a:xfrm>
            <a:off x="3261360" y="1048320"/>
            <a:ext cx="2621280" cy="161352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Rectangle 15"/>
          <p:cNvSpPr/>
          <p:nvPr/>
        </p:nvSpPr>
        <p:spPr>
          <a:xfrm>
            <a:off x="3261360" y="1048320"/>
            <a:ext cx="2621280" cy="18288"/>
          </a:xfrm>
          <a:prstGeom prst="rect">
            <a:avLst/>
          </a:prstGeom>
          <a:solidFill>
            <a:srgbClr val="1A20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TextBox 16"/>
          <p:cNvSpPr txBox="1"/>
          <p:nvPr/>
        </p:nvSpPr>
        <p:spPr>
          <a:xfrm>
            <a:off x="3352800" y="1158048"/>
            <a:ext cx="2438400" cy="274320"/>
          </a:xfrm>
          <a:prstGeom prst="rect">
            <a:avLst/>
          </a:prstGeom>
          <a:noFill/>
        </p:spPr>
        <p:txBody>
          <a:bodyPr wrap="square">
            <a:spAutoFit/>
          </a:bodyPr>
          <a:lstStyle/>
          <a:p>
            <a:pPr algn="l"/>
            <a:r>
              <a:rPr sz="1400" b="1" i="0">
                <a:solidFill>
                  <a:srgbClr val="1A202C"/>
                </a:solidFill>
                <a:latin typeface="Calibri"/>
              </a:rPr>
              <a:t>Joint &amp; Pain</a:t>
            </a:r>
          </a:p>
        </p:txBody>
      </p:sp>
      <p:sp>
        <p:nvSpPr>
          <p:cNvPr id="18" name="TextBox 17"/>
          <p:cNvSpPr txBox="1"/>
          <p:nvPr/>
        </p:nvSpPr>
        <p:spPr>
          <a:xfrm>
            <a:off x="3352800" y="1432368"/>
            <a:ext cx="2438400" cy="1138032"/>
          </a:xfrm>
          <a:prstGeom prst="rect">
            <a:avLst/>
          </a:prstGeom>
          <a:noFill/>
        </p:spPr>
        <p:txBody>
          <a:bodyPr wrap="square">
            <a:spAutoFit/>
          </a:bodyPr>
          <a:lstStyle/>
          <a:p>
            <a:pPr algn="l"/>
            <a:r>
              <a:rPr sz="1100" b="0" i="0">
                <a:solidFill>
                  <a:srgbClr val="4A5568"/>
                </a:solidFill>
                <a:latin typeface="Calibri"/>
              </a:rPr>
              <a:t>Periforaminal MSC injections · PRP · regenerative biologics — no epidurals</a:t>
            </a:r>
          </a:p>
        </p:txBody>
      </p:sp>
      <p:sp>
        <p:nvSpPr>
          <p:cNvPr id="19" name="Rectangle 18"/>
          <p:cNvSpPr/>
          <p:nvPr/>
        </p:nvSpPr>
        <p:spPr>
          <a:xfrm>
            <a:off x="6065520" y="1048320"/>
            <a:ext cx="2621280" cy="161352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Rectangle 19"/>
          <p:cNvSpPr/>
          <p:nvPr/>
        </p:nvSpPr>
        <p:spPr>
          <a:xfrm>
            <a:off x="6065520" y="1048320"/>
            <a:ext cx="2621280" cy="1828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TextBox 20"/>
          <p:cNvSpPr txBox="1"/>
          <p:nvPr/>
        </p:nvSpPr>
        <p:spPr>
          <a:xfrm>
            <a:off x="6156960" y="1158048"/>
            <a:ext cx="2438400" cy="274320"/>
          </a:xfrm>
          <a:prstGeom prst="rect">
            <a:avLst/>
          </a:prstGeom>
          <a:noFill/>
        </p:spPr>
        <p:txBody>
          <a:bodyPr wrap="square">
            <a:spAutoFit/>
          </a:bodyPr>
          <a:lstStyle/>
          <a:p>
            <a:pPr algn="l"/>
            <a:r>
              <a:rPr sz="1400" b="1" i="0">
                <a:solidFill>
                  <a:srgbClr val="1A202C"/>
                </a:solidFill>
                <a:latin typeface="Calibri"/>
              </a:rPr>
              <a:t>Hair Restoration</a:t>
            </a:r>
          </a:p>
        </p:txBody>
      </p:sp>
      <p:sp>
        <p:nvSpPr>
          <p:cNvPr id="22" name="TextBox 21"/>
          <p:cNvSpPr txBox="1"/>
          <p:nvPr/>
        </p:nvSpPr>
        <p:spPr>
          <a:xfrm>
            <a:off x="6156960" y="1432368"/>
            <a:ext cx="2438400" cy="1138032"/>
          </a:xfrm>
          <a:prstGeom prst="rect">
            <a:avLst/>
          </a:prstGeom>
          <a:noFill/>
        </p:spPr>
        <p:txBody>
          <a:bodyPr wrap="square">
            <a:spAutoFit/>
          </a:bodyPr>
          <a:lstStyle/>
          <a:p>
            <a:pPr algn="l"/>
            <a:r>
              <a:rPr sz="1100" b="0" i="0">
                <a:solidFill>
                  <a:srgbClr val="4A5568"/>
                </a:solidFill>
                <a:latin typeface="Calibri"/>
              </a:rPr>
              <a:t>PRP + exosome protocols · MSC-enhanced therapies · scalp regeneration</a:t>
            </a:r>
          </a:p>
        </p:txBody>
      </p:sp>
      <p:sp>
        <p:nvSpPr>
          <p:cNvPr id="23" name="Rectangle 22"/>
          <p:cNvSpPr/>
          <p:nvPr/>
        </p:nvSpPr>
        <p:spPr>
          <a:xfrm>
            <a:off x="457200" y="2844720"/>
            <a:ext cx="2621280" cy="161352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Rectangle 23"/>
          <p:cNvSpPr/>
          <p:nvPr/>
        </p:nvSpPr>
        <p:spPr>
          <a:xfrm>
            <a:off x="457200" y="2844720"/>
            <a:ext cx="2621280" cy="18288"/>
          </a:xfrm>
          <a:prstGeom prst="rect">
            <a:avLst/>
          </a:prstGeom>
          <a:solidFill>
            <a:srgbClr val="1A20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548640" y="2954448"/>
            <a:ext cx="2438400" cy="274320"/>
          </a:xfrm>
          <a:prstGeom prst="rect">
            <a:avLst/>
          </a:prstGeom>
          <a:noFill/>
        </p:spPr>
        <p:txBody>
          <a:bodyPr wrap="square">
            <a:spAutoFit/>
          </a:bodyPr>
          <a:lstStyle/>
          <a:p>
            <a:pPr algn="l"/>
            <a:r>
              <a:rPr sz="1400" b="1" i="0">
                <a:solidFill>
                  <a:srgbClr val="1A202C"/>
                </a:solidFill>
                <a:latin typeface="Calibri"/>
              </a:rPr>
              <a:t>Aesthetics</a:t>
            </a:r>
          </a:p>
        </p:txBody>
      </p:sp>
      <p:sp>
        <p:nvSpPr>
          <p:cNvPr id="26" name="TextBox 25"/>
          <p:cNvSpPr txBox="1"/>
          <p:nvPr/>
        </p:nvSpPr>
        <p:spPr>
          <a:xfrm>
            <a:off x="548640" y="3228768"/>
            <a:ext cx="2438400" cy="1138032"/>
          </a:xfrm>
          <a:prstGeom prst="rect">
            <a:avLst/>
          </a:prstGeom>
          <a:noFill/>
        </p:spPr>
        <p:txBody>
          <a:bodyPr wrap="square">
            <a:spAutoFit/>
          </a:bodyPr>
          <a:lstStyle/>
          <a:p>
            <a:pPr algn="l"/>
            <a:r>
              <a:rPr sz="1100" b="0" i="0">
                <a:solidFill>
                  <a:srgbClr val="4A5568"/>
                </a:solidFill>
                <a:latin typeface="Calibri"/>
              </a:rPr>
              <a:t>Microneedling · exosomes · compounded topicals · skin rejuvenation</a:t>
            </a:r>
          </a:p>
        </p:txBody>
      </p:sp>
      <p:sp>
        <p:nvSpPr>
          <p:cNvPr id="27" name="Rectangle 26"/>
          <p:cNvSpPr/>
          <p:nvPr/>
        </p:nvSpPr>
        <p:spPr>
          <a:xfrm>
            <a:off x="3261360" y="2844720"/>
            <a:ext cx="2621280" cy="161352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Rectangle 27"/>
          <p:cNvSpPr/>
          <p:nvPr/>
        </p:nvSpPr>
        <p:spPr>
          <a:xfrm>
            <a:off x="3261360" y="2844720"/>
            <a:ext cx="2621280" cy="1828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9" name="TextBox 28"/>
          <p:cNvSpPr txBox="1"/>
          <p:nvPr/>
        </p:nvSpPr>
        <p:spPr>
          <a:xfrm>
            <a:off x="3352800" y="2954448"/>
            <a:ext cx="2438400" cy="274320"/>
          </a:xfrm>
          <a:prstGeom prst="rect">
            <a:avLst/>
          </a:prstGeom>
          <a:noFill/>
        </p:spPr>
        <p:txBody>
          <a:bodyPr wrap="square">
            <a:spAutoFit/>
          </a:bodyPr>
          <a:lstStyle/>
          <a:p>
            <a:pPr algn="l"/>
            <a:r>
              <a:rPr sz="1400" b="1" i="0">
                <a:solidFill>
                  <a:srgbClr val="1A202C"/>
                </a:solidFill>
                <a:latin typeface="Calibri"/>
              </a:rPr>
              <a:t>Sexual Health</a:t>
            </a:r>
          </a:p>
        </p:txBody>
      </p:sp>
      <p:sp>
        <p:nvSpPr>
          <p:cNvPr id="30" name="TextBox 29"/>
          <p:cNvSpPr txBox="1"/>
          <p:nvPr/>
        </p:nvSpPr>
        <p:spPr>
          <a:xfrm>
            <a:off x="3352800" y="3228768"/>
            <a:ext cx="2438400" cy="1138032"/>
          </a:xfrm>
          <a:prstGeom prst="rect">
            <a:avLst/>
          </a:prstGeom>
          <a:noFill/>
        </p:spPr>
        <p:txBody>
          <a:bodyPr wrap="square">
            <a:spAutoFit/>
          </a:bodyPr>
          <a:lstStyle/>
          <a:p>
            <a:pPr algn="l"/>
            <a:r>
              <a:rPr sz="1100" b="0" i="0">
                <a:solidFill>
                  <a:srgbClr val="4A5568"/>
                </a:solidFill>
                <a:latin typeface="Calibri"/>
              </a:rPr>
              <a:t>PT-141 · Kisspeptin · PRP · MSC protocols — male &amp; female</a:t>
            </a:r>
          </a:p>
        </p:txBody>
      </p:sp>
      <p:sp>
        <p:nvSpPr>
          <p:cNvPr id="31" name="Rectangle 30"/>
          <p:cNvSpPr/>
          <p:nvPr/>
        </p:nvSpPr>
        <p:spPr>
          <a:xfrm>
            <a:off x="6065520" y="2844720"/>
            <a:ext cx="2621280" cy="161352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2" name="Rectangle 31"/>
          <p:cNvSpPr/>
          <p:nvPr/>
        </p:nvSpPr>
        <p:spPr>
          <a:xfrm>
            <a:off x="6065520" y="2844720"/>
            <a:ext cx="2621280" cy="18288"/>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3" name="TextBox 32"/>
          <p:cNvSpPr txBox="1"/>
          <p:nvPr/>
        </p:nvSpPr>
        <p:spPr>
          <a:xfrm>
            <a:off x="6156960" y="2954448"/>
            <a:ext cx="2438400" cy="274320"/>
          </a:xfrm>
          <a:prstGeom prst="rect">
            <a:avLst/>
          </a:prstGeom>
          <a:noFill/>
        </p:spPr>
        <p:txBody>
          <a:bodyPr wrap="square">
            <a:spAutoFit/>
          </a:bodyPr>
          <a:lstStyle/>
          <a:p>
            <a:pPr algn="l"/>
            <a:r>
              <a:rPr sz="1400" b="1" i="0">
                <a:solidFill>
                  <a:srgbClr val="1A202C"/>
                </a:solidFill>
                <a:latin typeface="Calibri"/>
              </a:rPr>
              <a:t>Total Transformation</a:t>
            </a:r>
          </a:p>
        </p:txBody>
      </p:sp>
      <p:sp>
        <p:nvSpPr>
          <p:cNvPr id="34" name="TextBox 33"/>
          <p:cNvSpPr txBox="1"/>
          <p:nvPr/>
        </p:nvSpPr>
        <p:spPr>
          <a:xfrm>
            <a:off x="6156960" y="3228768"/>
            <a:ext cx="2438400" cy="1138032"/>
          </a:xfrm>
          <a:prstGeom prst="rect">
            <a:avLst/>
          </a:prstGeom>
          <a:noFill/>
        </p:spPr>
        <p:txBody>
          <a:bodyPr wrap="square">
            <a:spAutoFit/>
          </a:bodyPr>
          <a:lstStyle/>
          <a:p>
            <a:pPr algn="l"/>
            <a:r>
              <a:rPr sz="1100" b="0" i="0">
                <a:solidFill>
                  <a:srgbClr val="4A5568"/>
                </a:solidFill>
                <a:latin typeface="Calibri"/>
              </a:rPr>
              <a:t>Comprehensive longevity + performance programs — Elite tier $40K+</a:t>
            </a:r>
          </a:p>
        </p:txBody>
      </p:sp>
      <p:sp>
        <p:nvSpPr>
          <p:cNvPr id="35" name="Rectangle 34"/>
          <p:cNvSpPr/>
          <p:nvPr/>
        </p:nvSpPr>
        <p:spPr>
          <a:xfrm>
            <a:off x="457200" y="4457880"/>
            <a:ext cx="8229600" cy="320040"/>
          </a:xfrm>
          <a:prstGeom prst="rect">
            <a:avLst/>
          </a:prstGeom>
          <a:solidFill>
            <a:srgbClr val="0B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6" name="TextBox 35"/>
          <p:cNvSpPr txBox="1"/>
          <p:nvPr/>
        </p:nvSpPr>
        <p:spPr>
          <a:xfrm>
            <a:off x="457200" y="4457880"/>
            <a:ext cx="8229600" cy="320040"/>
          </a:xfrm>
          <a:prstGeom prst="rect">
            <a:avLst/>
          </a:prstGeom>
          <a:noFill/>
        </p:spPr>
        <p:txBody>
          <a:bodyPr wrap="square">
            <a:spAutoFit/>
          </a:bodyPr>
          <a:lstStyle/>
          <a:p>
            <a:pPr algn="ctr"/>
            <a:r>
              <a:rPr sz="1300" b="1" i="0">
                <a:solidFill>
                  <a:srgbClr val="FFFFFF"/>
                </a:solidFill>
                <a:latin typeface="Calibri"/>
              </a:rPr>
              <a:t>Essential  ·  Advanced  ·  Elite     |     $2,000 – $40,000+ per program</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BUSINESS MODEL &amp; TRACTION</a:t>
            </a:r>
          </a:p>
        </p:txBody>
      </p:sp>
      <p:sp>
        <p:nvSpPr>
          <p:cNvPr id="4" name="TextBox 3"/>
          <p:cNvSpPr txBox="1"/>
          <p:nvPr/>
        </p:nvSpPr>
        <p:spPr>
          <a:xfrm>
            <a:off x="457200" y="412416"/>
            <a:ext cx="8229600" cy="576000"/>
          </a:xfrm>
          <a:prstGeom prst="rect">
            <a:avLst/>
          </a:prstGeom>
          <a:noFill/>
        </p:spPr>
        <p:txBody>
          <a:bodyPr wrap="square">
            <a:spAutoFit/>
          </a:bodyPr>
          <a:lstStyle/>
          <a:p>
            <a:pPr algn="l"/>
            <a:r>
              <a:rPr sz="3000" b="1" i="0">
                <a:solidFill>
                  <a:srgbClr val="1A202C"/>
                </a:solidFill>
                <a:latin typeface="Calibri"/>
              </a:rPr>
              <a:t>Proven Unit Economics</a:t>
            </a:r>
          </a:p>
        </p:txBody>
      </p:sp>
      <p:sp>
        <p:nvSpPr>
          <p:cNvPr id="5" name="TextBox 4"/>
          <p:cNvSpPr txBox="1"/>
          <p:nvPr/>
        </p:nvSpPr>
        <p:spPr>
          <a:xfrm>
            <a:off x="7956720" y="228600"/>
            <a:ext cx="730080" cy="228600"/>
          </a:xfrm>
          <a:prstGeom prst="rect">
            <a:avLst/>
          </a:prstGeom>
          <a:noFill/>
        </p:spPr>
        <p:txBody>
          <a:bodyPr wrap="square">
            <a:spAutoFit/>
          </a:bodyPr>
          <a:lstStyle/>
          <a:p>
            <a:pPr algn="r"/>
            <a:r>
              <a:rPr sz="1000" b="0" i="0">
                <a:solidFill>
                  <a:srgbClr val="8A9AAD"/>
                </a:solidFill>
                <a:latin typeface="Calibri"/>
              </a:rPr>
              <a:t>Proven unit economics · Two live locations</a:t>
            </a:r>
          </a:p>
        </p:txBody>
      </p:sp>
      <p:sp>
        <p:nvSpPr>
          <p:cNvPr id="6" name="Rectangle 5"/>
          <p:cNvSpPr/>
          <p:nvPr/>
        </p:nvSpPr>
        <p:spPr>
          <a:xfrm>
            <a:off x="457200" y="957960"/>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10" name="TextBox 9"/>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1" name="Rectangle 10"/>
          <p:cNvSpPr/>
          <p:nvPr/>
        </p:nvSpPr>
        <p:spPr>
          <a:xfrm>
            <a:off x="457200" y="1048320"/>
            <a:ext cx="1920240" cy="54864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457200" y="1094040"/>
            <a:ext cx="1920240" cy="533400"/>
          </a:xfrm>
          <a:prstGeom prst="rect">
            <a:avLst/>
          </a:prstGeom>
          <a:noFill/>
        </p:spPr>
        <p:txBody>
          <a:bodyPr wrap="square">
            <a:spAutoFit/>
          </a:bodyPr>
          <a:lstStyle/>
          <a:p>
            <a:pPr algn="ctr"/>
            <a:r>
              <a:rPr sz="3000" b="1" i="0">
                <a:solidFill>
                  <a:srgbClr val="1B9D8E"/>
                </a:solidFill>
                <a:latin typeface="Calibri"/>
              </a:rPr>
              <a:t>2</a:t>
            </a:r>
          </a:p>
        </p:txBody>
      </p:sp>
      <p:sp>
        <p:nvSpPr>
          <p:cNvPr id="13" name="TextBox 12"/>
          <p:cNvSpPr txBox="1"/>
          <p:nvPr/>
        </p:nvSpPr>
        <p:spPr>
          <a:xfrm>
            <a:off x="457200" y="1551240"/>
            <a:ext cx="1920240" cy="228600"/>
          </a:xfrm>
          <a:prstGeom prst="rect">
            <a:avLst/>
          </a:prstGeom>
          <a:noFill/>
        </p:spPr>
        <p:txBody>
          <a:bodyPr wrap="square">
            <a:spAutoFit/>
          </a:bodyPr>
          <a:lstStyle/>
          <a:p>
            <a:pPr algn="ctr"/>
            <a:r>
              <a:rPr sz="900" b="0" i="0">
                <a:solidFill>
                  <a:srgbClr val="8A9AAD"/>
                </a:solidFill>
                <a:latin typeface="Calibri"/>
              </a:rPr>
              <a:t>Live Locations</a:t>
            </a:r>
          </a:p>
        </p:txBody>
      </p:sp>
      <p:sp>
        <p:nvSpPr>
          <p:cNvPr id="14" name="Rectangle 13"/>
          <p:cNvSpPr/>
          <p:nvPr/>
        </p:nvSpPr>
        <p:spPr>
          <a:xfrm>
            <a:off x="2560320" y="1048320"/>
            <a:ext cx="1920240" cy="54864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2560320" y="1094040"/>
            <a:ext cx="1920240" cy="533400"/>
          </a:xfrm>
          <a:prstGeom prst="rect">
            <a:avLst/>
          </a:prstGeom>
          <a:noFill/>
        </p:spPr>
        <p:txBody>
          <a:bodyPr wrap="square">
            <a:spAutoFit/>
          </a:bodyPr>
          <a:lstStyle/>
          <a:p>
            <a:pPr algn="ctr"/>
            <a:r>
              <a:rPr sz="3000" b="1" i="0">
                <a:solidFill>
                  <a:srgbClr val="1B9D8E"/>
                </a:solidFill>
                <a:latin typeface="Calibri"/>
              </a:rPr>
              <a:t>96%</a:t>
            </a:r>
          </a:p>
        </p:txBody>
      </p:sp>
      <p:sp>
        <p:nvSpPr>
          <p:cNvPr id="16" name="TextBox 15"/>
          <p:cNvSpPr txBox="1"/>
          <p:nvPr/>
        </p:nvSpPr>
        <p:spPr>
          <a:xfrm>
            <a:off x="2560320" y="1551240"/>
            <a:ext cx="1920240" cy="228600"/>
          </a:xfrm>
          <a:prstGeom prst="rect">
            <a:avLst/>
          </a:prstGeom>
          <a:noFill/>
        </p:spPr>
        <p:txBody>
          <a:bodyPr wrap="square">
            <a:spAutoFit/>
          </a:bodyPr>
          <a:lstStyle/>
          <a:p>
            <a:pPr algn="ctr"/>
            <a:r>
              <a:rPr sz="900" b="0" i="0">
                <a:solidFill>
                  <a:srgbClr val="8A9AAD"/>
                </a:solidFill>
                <a:latin typeface="Calibri"/>
              </a:rPr>
              <a:t>Gross Margin</a:t>
            </a:r>
          </a:p>
        </p:txBody>
      </p:sp>
      <p:sp>
        <p:nvSpPr>
          <p:cNvPr id="17" name="Rectangle 16"/>
          <p:cNvSpPr/>
          <p:nvPr/>
        </p:nvSpPr>
        <p:spPr>
          <a:xfrm>
            <a:off x="4663440" y="1048320"/>
            <a:ext cx="1920240" cy="54864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8" name="TextBox 17"/>
          <p:cNvSpPr txBox="1"/>
          <p:nvPr/>
        </p:nvSpPr>
        <p:spPr>
          <a:xfrm>
            <a:off x="4663440" y="1094040"/>
            <a:ext cx="1920240" cy="533400"/>
          </a:xfrm>
          <a:prstGeom prst="rect">
            <a:avLst/>
          </a:prstGeom>
          <a:noFill/>
        </p:spPr>
        <p:txBody>
          <a:bodyPr wrap="square">
            <a:spAutoFit/>
          </a:bodyPr>
          <a:lstStyle/>
          <a:p>
            <a:pPr algn="ctr"/>
            <a:r>
              <a:rPr sz="3000" b="1" i="0">
                <a:solidFill>
                  <a:srgbClr val="1B9D8E"/>
                </a:solidFill>
                <a:latin typeface="Calibri"/>
              </a:rPr>
              <a:t>$40K</a:t>
            </a:r>
          </a:p>
        </p:txBody>
      </p:sp>
      <p:sp>
        <p:nvSpPr>
          <p:cNvPr id="19" name="TextBox 18"/>
          <p:cNvSpPr txBox="1"/>
          <p:nvPr/>
        </p:nvSpPr>
        <p:spPr>
          <a:xfrm>
            <a:off x="4663440" y="1551240"/>
            <a:ext cx="1920240" cy="228600"/>
          </a:xfrm>
          <a:prstGeom prst="rect">
            <a:avLst/>
          </a:prstGeom>
          <a:noFill/>
        </p:spPr>
        <p:txBody>
          <a:bodyPr wrap="square">
            <a:spAutoFit/>
          </a:bodyPr>
          <a:lstStyle/>
          <a:p>
            <a:pPr algn="ctr"/>
            <a:r>
              <a:rPr sz="900" b="0" i="0">
                <a:solidFill>
                  <a:srgbClr val="8A9AAD"/>
                </a:solidFill>
                <a:latin typeface="Calibri"/>
              </a:rPr>
              <a:t>VIP Program</a:t>
            </a:r>
          </a:p>
        </p:txBody>
      </p:sp>
      <p:sp>
        <p:nvSpPr>
          <p:cNvPr id="20" name="Rectangle 19"/>
          <p:cNvSpPr/>
          <p:nvPr/>
        </p:nvSpPr>
        <p:spPr>
          <a:xfrm>
            <a:off x="6766560" y="1048320"/>
            <a:ext cx="1920240" cy="54864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TextBox 20"/>
          <p:cNvSpPr txBox="1"/>
          <p:nvPr/>
        </p:nvSpPr>
        <p:spPr>
          <a:xfrm>
            <a:off x="6766560" y="1094040"/>
            <a:ext cx="1920240" cy="533400"/>
          </a:xfrm>
          <a:prstGeom prst="rect">
            <a:avLst/>
          </a:prstGeom>
          <a:noFill/>
        </p:spPr>
        <p:txBody>
          <a:bodyPr wrap="square">
            <a:spAutoFit/>
          </a:bodyPr>
          <a:lstStyle/>
          <a:p>
            <a:pPr algn="ctr"/>
            <a:r>
              <a:rPr sz="3000" b="1" i="0">
                <a:solidFill>
                  <a:srgbClr val="1B9D8E"/>
                </a:solidFill>
                <a:latin typeface="Calibri"/>
              </a:rPr>
              <a:t>Yr 2</a:t>
            </a:r>
          </a:p>
        </p:txBody>
      </p:sp>
      <p:sp>
        <p:nvSpPr>
          <p:cNvPr id="22" name="TextBox 21"/>
          <p:cNvSpPr txBox="1"/>
          <p:nvPr/>
        </p:nvSpPr>
        <p:spPr>
          <a:xfrm>
            <a:off x="6766560" y="1551240"/>
            <a:ext cx="1920240" cy="228600"/>
          </a:xfrm>
          <a:prstGeom prst="rect">
            <a:avLst/>
          </a:prstGeom>
          <a:noFill/>
        </p:spPr>
        <p:txBody>
          <a:bodyPr wrap="square">
            <a:spAutoFit/>
          </a:bodyPr>
          <a:lstStyle/>
          <a:p>
            <a:pPr algn="ctr"/>
            <a:r>
              <a:rPr sz="900" b="0" i="0">
                <a:solidFill>
                  <a:srgbClr val="8A9AAD"/>
                </a:solidFill>
                <a:latin typeface="Calibri"/>
              </a:rPr>
              <a:t>Projected Profitable</a:t>
            </a:r>
          </a:p>
        </p:txBody>
      </p:sp>
      <p:sp>
        <p:nvSpPr>
          <p:cNvPr id="23" name="Rectangle 22"/>
          <p:cNvSpPr/>
          <p:nvPr/>
        </p:nvSpPr>
        <p:spPr>
          <a:xfrm>
            <a:off x="457200" y="1779840"/>
            <a:ext cx="4023360" cy="2495520"/>
          </a:xfrm>
          <a:prstGeom prst="rect">
            <a:avLst/>
          </a:prstGeom>
          <a:solidFill>
            <a:srgbClr val="FFFFFF"/>
          </a:solidFill>
          <a:ln w="19050">
            <a:solidFill>
              <a:srgbClr val="1B9D8E"/>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640080" y="1962720"/>
            <a:ext cx="3657600" cy="274320"/>
          </a:xfrm>
          <a:prstGeom prst="rect">
            <a:avLst/>
          </a:prstGeom>
          <a:noFill/>
        </p:spPr>
        <p:txBody>
          <a:bodyPr wrap="square">
            <a:spAutoFit/>
          </a:bodyPr>
          <a:lstStyle/>
          <a:p>
            <a:pPr algn="l"/>
            <a:r>
              <a:rPr sz="1400" b="1" i="0">
                <a:solidFill>
                  <a:srgbClr val="1B9D8E"/>
                </a:solidFill>
                <a:latin typeface="Calibri"/>
              </a:rPr>
              <a:t>Corporate Clinics</a:t>
            </a:r>
          </a:p>
        </p:txBody>
      </p:sp>
      <p:sp>
        <p:nvSpPr>
          <p:cNvPr id="25" name="Rectangle 24"/>
          <p:cNvSpPr/>
          <p:nvPr/>
        </p:nvSpPr>
        <p:spPr>
          <a:xfrm>
            <a:off x="640080" y="2237040"/>
            <a:ext cx="3657600" cy="9525"/>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TextBox 25"/>
          <p:cNvSpPr txBox="1"/>
          <p:nvPr/>
        </p:nvSpPr>
        <p:spPr>
          <a:xfrm>
            <a:off x="640080" y="2419920"/>
            <a:ext cx="3657600" cy="1672560"/>
          </a:xfrm>
          <a:prstGeom prst="rect">
            <a:avLst/>
          </a:prstGeom>
          <a:noFill/>
        </p:spPr>
        <p:txBody>
          <a:bodyPr wrap="square">
            <a:spAutoFit/>
          </a:bodyPr>
          <a:lstStyle/>
          <a:p>
            <a:pPr algn="l">
              <a:lnSpc>
                <a:spcPts val="2039"/>
              </a:lnSpc>
            </a:pPr>
            <a:r>
              <a:rPr sz="1200" b="0">
                <a:solidFill>
                  <a:srgbClr val="4A5568"/>
                </a:solidFill>
                <a:latin typeface="Calibri"/>
              </a:rPr>
              <a:t>— NYC flagship — 4,300+ patient database</a:t>
            </a:r>
          </a:p>
          <a:p>
            <a:pPr algn="l">
              <a:lnSpc>
                <a:spcPts val="2039"/>
              </a:lnSpc>
            </a:pPr>
            <a:r>
              <a:rPr sz="1200" b="0">
                <a:solidFill>
                  <a:srgbClr val="4A5568"/>
                </a:solidFill>
                <a:latin typeface="Calibri"/>
              </a:rPr>
              <a:t>— SLC opened April 2026 — standalone</a:t>
            </a:r>
          </a:p>
          <a:p>
            <a:pPr algn="l">
              <a:lnSpc>
                <a:spcPts val="2039"/>
              </a:lnSpc>
            </a:pPr>
            <a:r>
              <a:rPr sz="1200" b="0">
                <a:solidFill>
                  <a:srgbClr val="4A5568"/>
                </a:solidFill>
                <a:latin typeface="Calibri"/>
              </a:rPr>
              <a:t>— 25–40% EBITDA direct margins</a:t>
            </a:r>
          </a:p>
          <a:p>
            <a:pPr algn="l">
              <a:lnSpc>
                <a:spcPts val="2039"/>
              </a:lnSpc>
            </a:pPr>
            <a:r>
              <a:rPr sz="1200" b="0">
                <a:solidFill>
                  <a:srgbClr val="4A5568"/>
                </a:solidFill>
                <a:latin typeface="Calibri"/>
              </a:rPr>
              <a:t>— $2K–$40K+ per program</a:t>
            </a:r>
          </a:p>
          <a:p>
            <a:pPr algn="l">
              <a:lnSpc>
                <a:spcPts val="2039"/>
              </a:lnSpc>
            </a:pPr>
            <a:r>
              <a:rPr sz="1200" b="0">
                <a:solidFill>
                  <a:srgbClr val="4A5568"/>
                </a:solidFill>
                <a:latin typeface="Calibri"/>
              </a:rPr>
              <a:t>— Proof-of-concept for franchisees</a:t>
            </a:r>
          </a:p>
        </p:txBody>
      </p:sp>
      <p:sp>
        <p:nvSpPr>
          <p:cNvPr id="27" name="Rectangle 26"/>
          <p:cNvSpPr/>
          <p:nvPr/>
        </p:nvSpPr>
        <p:spPr>
          <a:xfrm>
            <a:off x="4663440" y="1779840"/>
            <a:ext cx="4023360" cy="2495520"/>
          </a:xfrm>
          <a:prstGeom prst="rect">
            <a:avLst/>
          </a:prstGeom>
          <a:solidFill>
            <a:srgbClr val="FBF5E8"/>
          </a:solidFill>
          <a:ln w="19050">
            <a:solidFill>
              <a:srgbClr val="A8791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TextBox 27"/>
          <p:cNvSpPr txBox="1"/>
          <p:nvPr/>
        </p:nvSpPr>
        <p:spPr>
          <a:xfrm>
            <a:off x="4846320" y="1962720"/>
            <a:ext cx="3657600" cy="274320"/>
          </a:xfrm>
          <a:prstGeom prst="rect">
            <a:avLst/>
          </a:prstGeom>
          <a:noFill/>
        </p:spPr>
        <p:txBody>
          <a:bodyPr wrap="square">
            <a:spAutoFit/>
          </a:bodyPr>
          <a:lstStyle/>
          <a:p>
            <a:pPr algn="l"/>
            <a:r>
              <a:rPr sz="1400" b="1" i="0">
                <a:solidFill>
                  <a:srgbClr val="A8791F"/>
                </a:solidFill>
                <a:latin typeface="Calibri"/>
              </a:rPr>
              <a:t>Franchise &amp; Licensing</a:t>
            </a:r>
          </a:p>
        </p:txBody>
      </p:sp>
      <p:sp>
        <p:nvSpPr>
          <p:cNvPr id="29" name="Rectangle 28"/>
          <p:cNvSpPr/>
          <p:nvPr/>
        </p:nvSpPr>
        <p:spPr>
          <a:xfrm>
            <a:off x="4846320" y="2237040"/>
            <a:ext cx="3657600" cy="9525"/>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0" name="TextBox 29"/>
          <p:cNvSpPr txBox="1"/>
          <p:nvPr/>
        </p:nvSpPr>
        <p:spPr>
          <a:xfrm>
            <a:off x="4846320" y="2419920"/>
            <a:ext cx="3657600" cy="1672560"/>
          </a:xfrm>
          <a:prstGeom prst="rect">
            <a:avLst/>
          </a:prstGeom>
          <a:noFill/>
        </p:spPr>
        <p:txBody>
          <a:bodyPr wrap="square">
            <a:spAutoFit/>
          </a:bodyPr>
          <a:lstStyle/>
          <a:p>
            <a:pPr algn="l">
              <a:lnSpc>
                <a:spcPts val="2039"/>
              </a:lnSpc>
            </a:pPr>
            <a:r>
              <a:rPr sz="1200" b="0">
                <a:solidFill>
                  <a:srgbClr val="4A5568"/>
                </a:solidFill>
                <a:latin typeface="Calibri"/>
              </a:rPr>
              <a:t>— Turn-key clinic-in-a-box system</a:t>
            </a:r>
          </a:p>
          <a:p>
            <a:pPr algn="l">
              <a:lnSpc>
                <a:spcPts val="2039"/>
              </a:lnSpc>
            </a:pPr>
            <a:r>
              <a:rPr sz="1200" b="0">
                <a:solidFill>
                  <a:srgbClr val="4A5568"/>
                </a:solidFill>
                <a:latin typeface="Calibri"/>
              </a:rPr>
              <a:t>— MSO licensing for physician-owned states</a:t>
            </a:r>
          </a:p>
          <a:p>
            <a:pPr algn="l">
              <a:lnSpc>
                <a:spcPts val="2039"/>
              </a:lnSpc>
            </a:pPr>
            <a:r>
              <a:rPr sz="1200" b="0">
                <a:solidFill>
                  <a:srgbClr val="4A5568"/>
                </a:solidFill>
                <a:latin typeface="Calibri"/>
              </a:rPr>
              <a:t>— 6–8% ongoing royalty per location</a:t>
            </a:r>
          </a:p>
          <a:p>
            <a:pPr algn="l">
              <a:lnSpc>
                <a:spcPts val="2039"/>
              </a:lnSpc>
            </a:pPr>
            <a:r>
              <a:rPr sz="1200" b="0">
                <a:solidFill>
                  <a:srgbClr val="4A5568"/>
                </a:solidFill>
                <a:latin typeface="Calibri"/>
              </a:rPr>
              <a:t>— $50K–$75K initial franchise fee</a:t>
            </a:r>
          </a:p>
          <a:p>
            <a:pPr algn="l">
              <a:lnSpc>
                <a:spcPts val="2039"/>
              </a:lnSpc>
            </a:pPr>
            <a:r>
              <a:rPr sz="1200" b="0">
                <a:solidFill>
                  <a:srgbClr val="4A5568"/>
                </a:solidFill>
                <a:latin typeface="Calibri"/>
              </a:rPr>
              <a:t>— 50+ clinics targeted over 5 years</a:t>
            </a:r>
          </a:p>
        </p:txBody>
      </p:sp>
      <p:sp>
        <p:nvSpPr>
          <p:cNvPr id="31" name="TextBox 30"/>
          <p:cNvSpPr txBox="1"/>
          <p:nvPr/>
        </p:nvSpPr>
        <p:spPr>
          <a:xfrm>
            <a:off x="4846320" y="3954384"/>
            <a:ext cx="3657600" cy="412416"/>
          </a:xfrm>
          <a:prstGeom prst="rect">
            <a:avLst/>
          </a:prstGeom>
          <a:noFill/>
        </p:spPr>
        <p:txBody>
          <a:bodyPr wrap="square">
            <a:spAutoFit/>
          </a:bodyPr>
          <a:lstStyle/>
          <a:p>
            <a:pPr algn="r"/>
            <a:r>
              <a:rPr sz="3600" b="1" i="0">
                <a:solidFill>
                  <a:srgbClr val="1B9D8E"/>
                </a:solidFill>
                <a:latin typeface="Calibri"/>
              </a:rPr>
              <a:t>$25M+</a:t>
            </a:r>
          </a:p>
        </p:txBody>
      </p:sp>
      <p:sp>
        <p:nvSpPr>
          <p:cNvPr id="32" name="TextBox 31"/>
          <p:cNvSpPr txBox="1"/>
          <p:nvPr/>
        </p:nvSpPr>
        <p:spPr>
          <a:xfrm>
            <a:off x="4846320" y="4354384"/>
            <a:ext cx="3657600" cy="182880"/>
          </a:xfrm>
          <a:prstGeom prst="rect">
            <a:avLst/>
          </a:prstGeom>
          <a:noFill/>
        </p:spPr>
        <p:txBody>
          <a:bodyPr wrap="square">
            <a:spAutoFit/>
          </a:bodyPr>
          <a:lstStyle/>
          <a:p>
            <a:pPr algn="r"/>
            <a:r>
              <a:rPr sz="1000" b="0" i="0">
                <a:solidFill>
                  <a:srgbClr val="8A9AAD"/>
                </a:solidFill>
                <a:latin typeface="Calibri"/>
              </a:rPr>
              <a:t>Projected 5-Year Franchisor EBITDA</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PROPRIETARY TECHNOLOGY PARTNER</a:t>
            </a:r>
          </a:p>
        </p:txBody>
      </p:sp>
      <p:sp>
        <p:nvSpPr>
          <p:cNvPr id="4" name="TextBox 3"/>
          <p:cNvSpPr txBox="1"/>
          <p:nvPr/>
        </p:nvSpPr>
        <p:spPr>
          <a:xfrm>
            <a:off x="457200" y="412416"/>
            <a:ext cx="8229600" cy="548640"/>
          </a:xfrm>
          <a:prstGeom prst="rect">
            <a:avLst/>
          </a:prstGeom>
          <a:noFill/>
        </p:spPr>
        <p:txBody>
          <a:bodyPr wrap="square">
            <a:spAutoFit/>
          </a:bodyPr>
          <a:lstStyle/>
          <a:p>
            <a:pPr algn="l"/>
            <a:r>
              <a:rPr sz="2600" b="1" i="0">
                <a:solidFill>
                  <a:srgbClr val="1A202C"/>
                </a:solidFill>
                <a:latin typeface="Calibri"/>
              </a:rPr>
              <a:t>Fulcrum Performance Labs — IP &amp; Data Layer</a:t>
            </a:r>
          </a:p>
        </p:txBody>
      </p:sp>
      <p:sp>
        <p:nvSpPr>
          <p:cNvPr id="5" name="TextBox 4"/>
          <p:cNvSpPr txBox="1"/>
          <p:nvPr/>
        </p:nvSpPr>
        <p:spPr>
          <a:xfrm>
            <a:off x="457200" y="812416"/>
            <a:ext cx="8229600" cy="228600"/>
          </a:xfrm>
          <a:prstGeom prst="rect">
            <a:avLst/>
          </a:prstGeom>
          <a:noFill/>
        </p:spPr>
        <p:txBody>
          <a:bodyPr wrap="square">
            <a:spAutoFit/>
          </a:bodyPr>
          <a:lstStyle/>
          <a:p>
            <a:pPr algn="l"/>
            <a:r>
              <a:rPr sz="1200" b="0" i="0">
                <a:solidFill>
                  <a:srgbClr val="4A5568"/>
                </a:solidFill>
                <a:latin typeface="Calibri"/>
              </a:rPr>
              <a:t>Dr. Morris embeds Fulcrum's patented technology into every RegenHealth location — creating a clinical moat no competitor can replicate.</a:t>
            </a:r>
          </a:p>
        </p:txBody>
      </p:sp>
      <p:sp>
        <p:nvSpPr>
          <p:cNvPr id="6" name="Rectangle 5"/>
          <p:cNvSpPr/>
          <p:nvPr/>
        </p:nvSpPr>
        <p:spPr>
          <a:xfrm>
            <a:off x="457200" y="1132456"/>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10" name="TextBox 9"/>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1" name="Rectangle 10"/>
          <p:cNvSpPr/>
          <p:nvPr/>
        </p:nvSpPr>
        <p:spPr>
          <a:xfrm>
            <a:off x="457200" y="1048320"/>
            <a:ext cx="2468880" cy="457200"/>
          </a:xfrm>
          <a:prstGeom prst="rect">
            <a:avLst/>
          </a:prstGeom>
          <a:solidFill>
            <a:srgbClr val="0B1829"/>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12" name="Picture 11" descr="fulcrum-logo-dark.png"/>
          <p:cNvPicPr>
            <a:picLocks noChangeAspect="1"/>
          </p:cNvPicPr>
          <p:nvPr/>
        </p:nvPicPr>
        <p:blipFill>
          <a:blip r:embed="rId2"/>
          <a:stretch>
            <a:fillRect/>
          </a:stretch>
        </p:blipFill>
        <p:spPr>
          <a:xfrm>
            <a:off x="1371600" y="1162620"/>
            <a:ext cx="640080" cy="228600"/>
          </a:xfrm>
          <a:prstGeom prst="rect">
            <a:avLst/>
          </a:prstGeom>
        </p:spPr>
      </p:pic>
      <p:pic>
        <p:nvPicPr>
          <p:cNvPr id="13" name="Picture 12" descr="image.jpg"/>
          <p:cNvPicPr>
            <a:picLocks noChangeAspect="1"/>
          </p:cNvPicPr>
          <p:nvPr/>
        </p:nvPicPr>
        <p:blipFill>
          <a:blip r:embed="rId3"/>
          <a:stretch>
            <a:fillRect/>
          </a:stretch>
        </p:blipFill>
        <p:spPr>
          <a:xfrm>
            <a:off x="457200" y="1688400"/>
            <a:ext cx="2468880" cy="2952720"/>
          </a:xfrm>
          <a:prstGeom prst="rect">
            <a:avLst/>
          </a:prstGeom>
        </p:spPr>
      </p:pic>
      <p:sp>
        <p:nvSpPr>
          <p:cNvPr id="14" name="Rectangle 13"/>
          <p:cNvSpPr/>
          <p:nvPr/>
        </p:nvSpPr>
        <p:spPr>
          <a:xfrm>
            <a:off x="3291840" y="1048320"/>
            <a:ext cx="5394960" cy="170496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Rectangle 14"/>
          <p:cNvSpPr/>
          <p:nvPr/>
        </p:nvSpPr>
        <p:spPr>
          <a:xfrm>
            <a:off x="3291840" y="1048320"/>
            <a:ext cx="18288" cy="1704960"/>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3401568" y="1231200"/>
            <a:ext cx="5193792" cy="274320"/>
          </a:xfrm>
          <a:prstGeom prst="rect">
            <a:avLst/>
          </a:prstGeom>
          <a:noFill/>
        </p:spPr>
        <p:txBody>
          <a:bodyPr wrap="square">
            <a:spAutoFit/>
          </a:bodyPr>
          <a:lstStyle/>
          <a:p>
            <a:pPr algn="l"/>
            <a:r>
              <a:rPr sz="1200" b="1" i="0">
                <a:solidFill>
                  <a:srgbClr val="1A202C"/>
                </a:solidFill>
                <a:latin typeface="Calibri"/>
              </a:rPr>
              <a:t>NovaKey™ + SSBreath™ — The Morris Method™</a:t>
            </a:r>
          </a:p>
        </p:txBody>
      </p:sp>
      <p:sp>
        <p:nvSpPr>
          <p:cNvPr id="17" name="TextBox 16"/>
          <p:cNvSpPr txBox="1"/>
          <p:nvPr/>
        </p:nvSpPr>
        <p:spPr>
          <a:xfrm>
            <a:off x="3401568" y="1505520"/>
            <a:ext cx="5193792" cy="1064880"/>
          </a:xfrm>
          <a:prstGeom prst="rect">
            <a:avLst/>
          </a:prstGeom>
          <a:noFill/>
        </p:spPr>
        <p:txBody>
          <a:bodyPr wrap="square">
            <a:spAutoFit/>
          </a:bodyPr>
          <a:lstStyle/>
          <a:p>
            <a:pPr algn="l"/>
            <a:r>
              <a:rPr sz="1100" b="0" i="0">
                <a:solidFill>
                  <a:srgbClr val="4A5568"/>
                </a:solidFill>
                <a:latin typeface="Calibri"/>
              </a:rPr>
              <a:t>Two-platform performance intelligence OS. NovaKey™ aggregates biometric data (HRV, cortisol, sleep, lab results) into AI-driven daily guidance. SSBreath™ delivers real-time nervous system regulation — precision breath protocols that shift physiological state on command. No wearable required. IRB-validated. Embedded at every WFG location.</a:t>
            </a:r>
          </a:p>
        </p:txBody>
      </p:sp>
      <p:sp>
        <p:nvSpPr>
          <p:cNvPr id="18" name="Rectangle 17"/>
          <p:cNvSpPr/>
          <p:nvPr/>
        </p:nvSpPr>
        <p:spPr>
          <a:xfrm>
            <a:off x="3291840" y="2936160"/>
            <a:ext cx="5394960" cy="170496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Rectangle 18"/>
          <p:cNvSpPr/>
          <p:nvPr/>
        </p:nvSpPr>
        <p:spPr>
          <a:xfrm>
            <a:off x="3291840" y="2936160"/>
            <a:ext cx="18288" cy="1704960"/>
          </a:xfrm>
          <a:prstGeom prst="rect">
            <a:avLst/>
          </a:prstGeom>
          <a:solidFill>
            <a:srgbClr val="1A20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3401568" y="3119040"/>
            <a:ext cx="5193792" cy="274320"/>
          </a:xfrm>
          <a:prstGeom prst="rect">
            <a:avLst/>
          </a:prstGeom>
          <a:noFill/>
        </p:spPr>
        <p:txBody>
          <a:bodyPr wrap="square">
            <a:spAutoFit/>
          </a:bodyPr>
          <a:lstStyle/>
          <a:p>
            <a:pPr algn="l"/>
            <a:r>
              <a:rPr sz="1200" b="1" i="0">
                <a:solidFill>
                  <a:srgbClr val="1A202C"/>
                </a:solidFill>
                <a:latin typeface="Calibri"/>
              </a:rPr>
              <a:t>Co-Location Model · $200K Allocated</a:t>
            </a:r>
          </a:p>
        </p:txBody>
      </p:sp>
      <p:sp>
        <p:nvSpPr>
          <p:cNvPr id="21" name="TextBox 20"/>
          <p:cNvSpPr txBox="1"/>
          <p:nvPr/>
        </p:nvSpPr>
        <p:spPr>
          <a:xfrm>
            <a:off x="3401568" y="3393360"/>
            <a:ext cx="5193792" cy="1064880"/>
          </a:xfrm>
          <a:prstGeom prst="rect">
            <a:avLst/>
          </a:prstGeom>
          <a:noFill/>
        </p:spPr>
        <p:txBody>
          <a:bodyPr wrap="square">
            <a:spAutoFit/>
          </a:bodyPr>
          <a:lstStyle/>
          <a:p>
            <a:pPr algn="l"/>
            <a:r>
              <a:rPr sz="1100" b="0" i="0">
                <a:solidFill>
                  <a:srgbClr val="4A5568"/>
                </a:solidFill>
                <a:latin typeface="Calibri"/>
              </a:rPr>
              <a:t>$200,000 allocation enables Fulcrum to open combined RegenHealth–Fulcrum locations across target markets and deploy joint marketing. RegenHealth can also open satellite clinics within Fulcrum's existing NYC, Lee NJ, and Dominican Republic facilities.</a:t>
            </a:r>
          </a:p>
        </p:txBody>
      </p:sp>
      <p:sp>
        <p:nvSpPr>
          <p:cNvPr id="22" name="Rectangle 21"/>
          <p:cNvSpPr/>
          <p:nvPr/>
        </p:nvSpPr>
        <p:spPr>
          <a:xfrm>
            <a:off x="3291840" y="4732560"/>
            <a:ext cx="5394960" cy="-91440"/>
          </a:xfrm>
          <a:prstGeom prst="rect">
            <a:avLst/>
          </a:prstGeom>
          <a:solidFill>
            <a:srgbClr val="F6F8FB"/>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TextBox 22"/>
          <p:cNvSpPr txBox="1"/>
          <p:nvPr/>
        </p:nvSpPr>
        <p:spPr>
          <a:xfrm>
            <a:off x="3474720" y="4824000"/>
            <a:ext cx="5029200" cy="182880"/>
          </a:xfrm>
          <a:prstGeom prst="rect">
            <a:avLst/>
          </a:prstGeom>
          <a:noFill/>
        </p:spPr>
        <p:txBody>
          <a:bodyPr wrap="square">
            <a:spAutoFit/>
          </a:bodyPr>
          <a:lstStyle/>
          <a:p>
            <a:pPr algn="l"/>
            <a:r>
              <a:rPr sz="1000" b="1" i="0">
                <a:solidFill>
                  <a:srgbClr val="1A202C"/>
                </a:solidFill>
                <a:latin typeface="Calibri"/>
              </a:rPr>
              <a:t>Elite Pro Sports Background  ·  Protocols proven on professional athletes</a:t>
            </a:r>
          </a:p>
        </p:txBody>
      </p:sp>
      <p:pic>
        <p:nvPicPr>
          <p:cNvPr id="24" name="Picture 23" descr="profootball-logo.png"/>
          <p:cNvPicPr>
            <a:picLocks noChangeAspect="1"/>
          </p:cNvPicPr>
          <p:nvPr/>
        </p:nvPicPr>
        <p:blipFill>
          <a:blip r:embed="rId4"/>
          <a:stretch>
            <a:fillRect/>
          </a:stretch>
        </p:blipFill>
        <p:spPr>
          <a:xfrm>
            <a:off x="3474720" y="5006880"/>
            <a:ext cx="173736" cy="-50292"/>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457200" y="228600"/>
            <a:ext cx="8229600" cy="228600"/>
          </a:xfrm>
          <a:prstGeom prst="rect">
            <a:avLst/>
          </a:prstGeom>
          <a:noFill/>
        </p:spPr>
        <p:txBody>
          <a:bodyPr wrap="square">
            <a:spAutoFit/>
          </a:bodyPr>
          <a:lstStyle/>
          <a:p>
            <a:pPr algn="l"/>
            <a:r>
              <a:rPr sz="900" b="1" i="0">
                <a:solidFill>
                  <a:srgbClr val="1B9D8E"/>
                </a:solidFill>
                <a:latin typeface="Calibri"/>
              </a:rPr>
              <a:t>MARKET OPPORTUNITY</a:t>
            </a:r>
          </a:p>
        </p:txBody>
      </p:sp>
      <p:sp>
        <p:nvSpPr>
          <p:cNvPr id="4" name="TextBox 3"/>
          <p:cNvSpPr txBox="1"/>
          <p:nvPr/>
        </p:nvSpPr>
        <p:spPr>
          <a:xfrm>
            <a:off x="457200" y="412416"/>
            <a:ext cx="8229600" cy="576000"/>
          </a:xfrm>
          <a:prstGeom prst="rect">
            <a:avLst/>
          </a:prstGeom>
          <a:noFill/>
        </p:spPr>
        <p:txBody>
          <a:bodyPr wrap="square">
            <a:spAutoFit/>
          </a:bodyPr>
          <a:lstStyle/>
          <a:p>
            <a:pPr algn="l"/>
            <a:r>
              <a:rPr sz="3200" b="1" i="0">
                <a:solidFill>
                  <a:srgbClr val="1A202C"/>
                </a:solidFill>
                <a:latin typeface="Calibri"/>
              </a:rPr>
              <a:t>$1.8 Trillion Global Wellness Market</a:t>
            </a:r>
          </a:p>
        </p:txBody>
      </p:sp>
      <p:sp>
        <p:nvSpPr>
          <p:cNvPr id="5" name="TextBox 4"/>
          <p:cNvSpPr txBox="1"/>
          <p:nvPr/>
        </p:nvSpPr>
        <p:spPr>
          <a:xfrm>
            <a:off x="457200" y="777240"/>
            <a:ext cx="8229600" cy="293040"/>
          </a:xfrm>
          <a:prstGeom prst="rect">
            <a:avLst/>
          </a:prstGeom>
          <a:noFill/>
        </p:spPr>
        <p:txBody>
          <a:bodyPr wrap="square">
            <a:spAutoFit/>
          </a:bodyPr>
          <a:lstStyle/>
          <a:p>
            <a:pPr algn="l"/>
            <a:r>
              <a:rPr sz="1300" b="0" i="0">
                <a:solidFill>
                  <a:srgbClr val="4A5568"/>
                </a:solidFill>
                <a:latin typeface="Calibri"/>
              </a:rPr>
              <a:t>Regenerative medicine growing to $132B by 2030  ·  RegenHealth at the intersection of all three sectors</a:t>
            </a:r>
          </a:p>
        </p:txBody>
      </p:sp>
      <p:sp>
        <p:nvSpPr>
          <p:cNvPr id="6" name="Rectangle 5"/>
          <p:cNvSpPr/>
          <p:nvPr/>
        </p:nvSpPr>
        <p:spPr>
          <a:xfrm>
            <a:off x="457200" y="957960"/>
            <a:ext cx="82296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4824000"/>
            <a:ext cx="9144000" cy="319500"/>
          </a:xfrm>
          <a:prstGeom prst="rect">
            <a:avLst/>
          </a:prstGeom>
          <a:solidFill>
            <a:srgbClr val="F6F8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0" y="4824000"/>
            <a:ext cx="91440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4915440"/>
            <a:ext cx="4937760" cy="182880"/>
          </a:xfrm>
          <a:prstGeom prst="rect">
            <a:avLst/>
          </a:prstGeom>
          <a:noFill/>
        </p:spPr>
        <p:txBody>
          <a:bodyPr wrap="square">
            <a:spAutoFit/>
          </a:bodyPr>
          <a:lstStyle/>
          <a:p>
            <a:pPr algn="l"/>
            <a:r>
              <a:rPr sz="800" b="0" i="0">
                <a:solidFill>
                  <a:srgbClr val="8A9AAD"/>
                </a:solidFill>
                <a:latin typeface="Calibri"/>
              </a:rPr>
              <a:t>RegenHealth Physicians  ·  Wellness Franchise Group</a:t>
            </a:r>
          </a:p>
        </p:txBody>
      </p:sp>
      <p:sp>
        <p:nvSpPr>
          <p:cNvPr id="10" name="TextBox 9"/>
          <p:cNvSpPr txBox="1"/>
          <p:nvPr/>
        </p:nvSpPr>
        <p:spPr>
          <a:xfrm>
            <a:off x="5559552" y="4915440"/>
            <a:ext cx="3127248" cy="182880"/>
          </a:xfrm>
          <a:prstGeom prst="rect">
            <a:avLst/>
          </a:prstGeom>
          <a:noFill/>
        </p:spPr>
        <p:txBody>
          <a:bodyPr wrap="square">
            <a:spAutoFit/>
          </a:bodyPr>
          <a:lstStyle/>
          <a:p>
            <a:pPr algn="r"/>
            <a:r>
              <a:rPr sz="800" b="0" i="0">
                <a:solidFill>
                  <a:srgbClr val="8A9AAD"/>
                </a:solidFill>
                <a:latin typeface="Calibri"/>
              </a:rPr>
              <a:t>Confidential · April 2026</a:t>
            </a:r>
          </a:p>
        </p:txBody>
      </p:sp>
      <p:sp>
        <p:nvSpPr>
          <p:cNvPr id="11" name="Rectangle 10"/>
          <p:cNvSpPr/>
          <p:nvPr/>
        </p:nvSpPr>
        <p:spPr>
          <a:xfrm>
            <a:off x="457200" y="1048320"/>
            <a:ext cx="2621280" cy="359280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Rectangle 11"/>
          <p:cNvSpPr/>
          <p:nvPr/>
        </p:nvSpPr>
        <p:spPr>
          <a:xfrm>
            <a:off x="457200" y="1048320"/>
            <a:ext cx="2621280" cy="18288"/>
          </a:xfrm>
          <a:prstGeom prst="rect">
            <a:avLst/>
          </a:prstGeom>
          <a:solidFill>
            <a:srgbClr val="1B9D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548640" y="1158048"/>
            <a:ext cx="228600" cy="182880"/>
          </a:xfrm>
          <a:prstGeom prst="rect">
            <a:avLst/>
          </a:prstGeom>
          <a:noFill/>
        </p:spPr>
        <p:txBody>
          <a:bodyPr wrap="square">
            <a:spAutoFit/>
          </a:bodyPr>
          <a:lstStyle/>
          <a:p>
            <a:pPr algn="l"/>
            <a:r>
              <a:rPr sz="1000" b="1" i="0">
                <a:solidFill>
                  <a:srgbClr val="1B9D8E"/>
                </a:solidFill>
                <a:latin typeface="Calibri"/>
              </a:rPr>
              <a:t>01</a:t>
            </a:r>
          </a:p>
        </p:txBody>
      </p:sp>
      <p:sp>
        <p:nvSpPr>
          <p:cNvPr id="14" name="TextBox 13"/>
          <p:cNvSpPr txBox="1"/>
          <p:nvPr/>
        </p:nvSpPr>
        <p:spPr>
          <a:xfrm>
            <a:off x="548640" y="1432368"/>
            <a:ext cx="2438400" cy="228600"/>
          </a:xfrm>
          <a:prstGeom prst="rect">
            <a:avLst/>
          </a:prstGeom>
          <a:noFill/>
        </p:spPr>
        <p:txBody>
          <a:bodyPr wrap="square">
            <a:spAutoFit/>
          </a:bodyPr>
          <a:lstStyle/>
          <a:p>
            <a:pPr algn="l"/>
            <a:r>
              <a:rPr sz="1300" b="1" i="0">
                <a:solidFill>
                  <a:srgbClr val="1A202C"/>
                </a:solidFill>
                <a:latin typeface="Calibri"/>
              </a:rPr>
              <a:t>Regenerative Medicine</a:t>
            </a:r>
          </a:p>
        </p:txBody>
      </p:sp>
      <p:sp>
        <p:nvSpPr>
          <p:cNvPr id="15" name="TextBox 14"/>
          <p:cNvSpPr txBox="1"/>
          <p:nvPr/>
        </p:nvSpPr>
        <p:spPr>
          <a:xfrm>
            <a:off x="548640" y="1752408"/>
            <a:ext cx="2438400" cy="274320"/>
          </a:xfrm>
          <a:prstGeom prst="rect">
            <a:avLst/>
          </a:prstGeom>
          <a:noFill/>
        </p:spPr>
        <p:txBody>
          <a:bodyPr wrap="square">
            <a:spAutoFit/>
          </a:bodyPr>
          <a:lstStyle/>
          <a:p>
            <a:pPr algn="l"/>
            <a:r>
              <a:rPr sz="1600" b="1" i="0">
                <a:solidFill>
                  <a:srgbClr val="1B9D8E"/>
                </a:solidFill>
                <a:latin typeface="Calibri"/>
              </a:rPr>
              <a:t>$38B → $132B by 2030</a:t>
            </a:r>
          </a:p>
        </p:txBody>
      </p:sp>
      <p:sp>
        <p:nvSpPr>
          <p:cNvPr id="16" name="Rectangle 15"/>
          <p:cNvSpPr/>
          <p:nvPr/>
        </p:nvSpPr>
        <p:spPr>
          <a:xfrm>
            <a:off x="548640" y="2118168"/>
            <a:ext cx="24384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TextBox 16"/>
          <p:cNvSpPr txBox="1"/>
          <p:nvPr/>
        </p:nvSpPr>
        <p:spPr>
          <a:xfrm>
            <a:off x="548640" y="2301048"/>
            <a:ext cx="2438400" cy="2157192"/>
          </a:xfrm>
          <a:prstGeom prst="rect">
            <a:avLst/>
          </a:prstGeom>
          <a:noFill/>
        </p:spPr>
        <p:txBody>
          <a:bodyPr wrap="square">
            <a:spAutoFit/>
          </a:bodyPr>
          <a:lstStyle/>
          <a:p>
            <a:pPr algn="l">
              <a:lnSpc>
                <a:spcPts val="1814"/>
              </a:lnSpc>
            </a:pPr>
            <a:r>
              <a:rPr sz="1100" b="0">
                <a:solidFill>
                  <a:srgbClr val="4A5568"/>
                </a:solidFill>
                <a:latin typeface="Calibri"/>
              </a:rPr>
              <a:t>—  Hair restoration: $12B U.S. market</a:t>
            </a:r>
          </a:p>
          <a:p>
            <a:pPr algn="l">
              <a:lnSpc>
                <a:spcPts val="1814"/>
              </a:lnSpc>
            </a:pPr>
            <a:r>
              <a:rPr sz="1100" b="0">
                <a:solidFill>
                  <a:srgbClr val="4A5568"/>
                </a:solidFill>
                <a:latin typeface="Calibri"/>
              </a:rPr>
              <a:t>—  Adults 40+ fastest-growing buyer</a:t>
            </a:r>
          </a:p>
          <a:p>
            <a:pPr algn="l">
              <a:lnSpc>
                <a:spcPts val="1814"/>
              </a:lnSpc>
            </a:pPr>
            <a:r>
              <a:rPr sz="1100" b="0">
                <a:solidFill>
                  <a:srgbClr val="4A5568"/>
                </a:solidFill>
                <a:latin typeface="Calibri"/>
              </a:rPr>
              <a:t>—  Post-COVID demand surge</a:t>
            </a:r>
          </a:p>
          <a:p>
            <a:pPr algn="l">
              <a:lnSpc>
                <a:spcPts val="1814"/>
              </a:lnSpc>
            </a:pPr>
            <a:r>
              <a:rPr sz="1100" b="0">
                <a:solidFill>
                  <a:srgbClr val="4A5568"/>
                </a:solidFill>
                <a:latin typeface="Calibri"/>
              </a:rPr>
              <a:t>—  Stem cell &amp; exosome market exploding</a:t>
            </a:r>
          </a:p>
        </p:txBody>
      </p:sp>
      <p:sp>
        <p:nvSpPr>
          <p:cNvPr id="18" name="Rectangle 17"/>
          <p:cNvSpPr/>
          <p:nvPr/>
        </p:nvSpPr>
        <p:spPr>
          <a:xfrm>
            <a:off x="3261360" y="1048320"/>
            <a:ext cx="2621280" cy="359280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Rectangle 18"/>
          <p:cNvSpPr/>
          <p:nvPr/>
        </p:nvSpPr>
        <p:spPr>
          <a:xfrm>
            <a:off x="3261360" y="1048320"/>
            <a:ext cx="2621280" cy="18288"/>
          </a:xfrm>
          <a:prstGeom prst="rect">
            <a:avLst/>
          </a:prstGeom>
          <a:solidFill>
            <a:srgbClr val="1A20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3352800" y="1158048"/>
            <a:ext cx="228600" cy="182880"/>
          </a:xfrm>
          <a:prstGeom prst="rect">
            <a:avLst/>
          </a:prstGeom>
          <a:noFill/>
        </p:spPr>
        <p:txBody>
          <a:bodyPr wrap="square">
            <a:spAutoFit/>
          </a:bodyPr>
          <a:lstStyle/>
          <a:p>
            <a:pPr algn="l"/>
            <a:r>
              <a:rPr sz="1000" b="1" i="0">
                <a:solidFill>
                  <a:srgbClr val="1A202C"/>
                </a:solidFill>
                <a:latin typeface="Calibri"/>
              </a:rPr>
              <a:t>02</a:t>
            </a:r>
          </a:p>
        </p:txBody>
      </p:sp>
      <p:sp>
        <p:nvSpPr>
          <p:cNvPr id="21" name="TextBox 20"/>
          <p:cNvSpPr txBox="1"/>
          <p:nvPr/>
        </p:nvSpPr>
        <p:spPr>
          <a:xfrm>
            <a:off x="3352800" y="1432368"/>
            <a:ext cx="2438400" cy="228600"/>
          </a:xfrm>
          <a:prstGeom prst="rect">
            <a:avLst/>
          </a:prstGeom>
          <a:noFill/>
        </p:spPr>
        <p:txBody>
          <a:bodyPr wrap="square">
            <a:spAutoFit/>
          </a:bodyPr>
          <a:lstStyle/>
          <a:p>
            <a:pPr algn="l"/>
            <a:r>
              <a:rPr sz="1300" b="1" i="0">
                <a:solidFill>
                  <a:srgbClr val="1A202C"/>
                </a:solidFill>
                <a:latin typeface="Calibri"/>
              </a:rPr>
              <a:t>Med Spa &amp; Aesthetics</a:t>
            </a:r>
          </a:p>
        </p:txBody>
      </p:sp>
      <p:sp>
        <p:nvSpPr>
          <p:cNvPr id="22" name="TextBox 21"/>
          <p:cNvSpPr txBox="1"/>
          <p:nvPr/>
        </p:nvSpPr>
        <p:spPr>
          <a:xfrm>
            <a:off x="3352800" y="1752408"/>
            <a:ext cx="2438400" cy="274320"/>
          </a:xfrm>
          <a:prstGeom prst="rect">
            <a:avLst/>
          </a:prstGeom>
          <a:noFill/>
        </p:spPr>
        <p:txBody>
          <a:bodyPr wrap="square">
            <a:spAutoFit/>
          </a:bodyPr>
          <a:lstStyle/>
          <a:p>
            <a:pPr algn="l"/>
            <a:r>
              <a:rPr sz="1600" b="1" i="0">
                <a:solidFill>
                  <a:srgbClr val="1A202C"/>
                </a:solidFill>
                <a:latin typeface="Calibri"/>
              </a:rPr>
              <a:t>$19B U.S.  ·  +12% / yr</a:t>
            </a:r>
          </a:p>
        </p:txBody>
      </p:sp>
      <p:sp>
        <p:nvSpPr>
          <p:cNvPr id="23" name="Rectangle 22"/>
          <p:cNvSpPr/>
          <p:nvPr/>
        </p:nvSpPr>
        <p:spPr>
          <a:xfrm>
            <a:off x="3352800" y="2118168"/>
            <a:ext cx="24384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3352800" y="2301048"/>
            <a:ext cx="2438400" cy="2157192"/>
          </a:xfrm>
          <a:prstGeom prst="rect">
            <a:avLst/>
          </a:prstGeom>
          <a:noFill/>
        </p:spPr>
        <p:txBody>
          <a:bodyPr wrap="square">
            <a:spAutoFit/>
          </a:bodyPr>
          <a:lstStyle/>
          <a:p>
            <a:pPr algn="l">
              <a:lnSpc>
                <a:spcPts val="1814"/>
              </a:lnSpc>
            </a:pPr>
            <a:r>
              <a:rPr sz="1100" b="0">
                <a:solidFill>
                  <a:srgbClr val="4A5568"/>
                </a:solidFill>
                <a:latin typeface="Calibri"/>
              </a:rPr>
              <a:t>—  Avg ticket: $500–$2,500 / visit</a:t>
            </a:r>
          </a:p>
          <a:p>
            <a:pPr algn="l">
              <a:lnSpc>
                <a:spcPts val="1814"/>
              </a:lnSpc>
            </a:pPr>
            <a:r>
              <a:rPr sz="1100" b="0">
                <a:solidFill>
                  <a:srgbClr val="4A5568"/>
                </a:solidFill>
                <a:latin typeface="Calibri"/>
              </a:rPr>
              <a:t>—  90%+ cash-pay — no insurance</a:t>
            </a:r>
          </a:p>
          <a:p>
            <a:pPr algn="l">
              <a:lnSpc>
                <a:spcPts val="1814"/>
              </a:lnSpc>
            </a:pPr>
            <a:r>
              <a:rPr sz="1100" b="0">
                <a:solidFill>
                  <a:srgbClr val="4A5568"/>
                </a:solidFill>
                <a:latin typeface="Calibri"/>
              </a:rPr>
              <a:t>—  High repeat-visit frequency</a:t>
            </a:r>
          </a:p>
          <a:p>
            <a:pPr algn="l">
              <a:lnSpc>
                <a:spcPts val="1814"/>
              </a:lnSpc>
            </a:pPr>
            <a:r>
              <a:rPr sz="1100" b="0">
                <a:solidFill>
                  <a:srgbClr val="4A5568"/>
                </a:solidFill>
                <a:latin typeface="Calibri"/>
              </a:rPr>
              <a:t>—  Fastest-growing category</a:t>
            </a:r>
          </a:p>
        </p:txBody>
      </p:sp>
      <p:sp>
        <p:nvSpPr>
          <p:cNvPr id="25" name="Rectangle 24"/>
          <p:cNvSpPr/>
          <p:nvPr/>
        </p:nvSpPr>
        <p:spPr>
          <a:xfrm>
            <a:off x="6065520" y="1048320"/>
            <a:ext cx="2621280" cy="3592800"/>
          </a:xfrm>
          <a:prstGeom prst="rect">
            <a:avLst/>
          </a:prstGeom>
          <a:solidFill>
            <a:srgbClr val="FFFFFF"/>
          </a:solidFill>
          <a:ln w="12700">
            <a:solidFill>
              <a:srgbClr val="E1E8F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Rectangle 25"/>
          <p:cNvSpPr/>
          <p:nvPr/>
        </p:nvSpPr>
        <p:spPr>
          <a:xfrm>
            <a:off x="6065520" y="1048320"/>
            <a:ext cx="2621280" cy="18288"/>
          </a:xfrm>
          <a:prstGeom prst="rect">
            <a:avLst/>
          </a:prstGeom>
          <a:solidFill>
            <a:srgbClr val="A879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TextBox 26"/>
          <p:cNvSpPr txBox="1"/>
          <p:nvPr/>
        </p:nvSpPr>
        <p:spPr>
          <a:xfrm>
            <a:off x="6156960" y="1158048"/>
            <a:ext cx="228600" cy="182880"/>
          </a:xfrm>
          <a:prstGeom prst="rect">
            <a:avLst/>
          </a:prstGeom>
          <a:noFill/>
        </p:spPr>
        <p:txBody>
          <a:bodyPr wrap="square">
            <a:spAutoFit/>
          </a:bodyPr>
          <a:lstStyle/>
          <a:p>
            <a:pPr algn="l"/>
            <a:r>
              <a:rPr sz="1000" b="1" i="0">
                <a:solidFill>
                  <a:srgbClr val="A8791F"/>
                </a:solidFill>
                <a:latin typeface="Calibri"/>
              </a:rPr>
              <a:t>03</a:t>
            </a:r>
          </a:p>
        </p:txBody>
      </p:sp>
      <p:sp>
        <p:nvSpPr>
          <p:cNvPr id="28" name="TextBox 27"/>
          <p:cNvSpPr txBox="1"/>
          <p:nvPr/>
        </p:nvSpPr>
        <p:spPr>
          <a:xfrm>
            <a:off x="6156960" y="1432368"/>
            <a:ext cx="2438400" cy="228600"/>
          </a:xfrm>
          <a:prstGeom prst="rect">
            <a:avLst/>
          </a:prstGeom>
          <a:noFill/>
        </p:spPr>
        <p:txBody>
          <a:bodyPr wrap="square">
            <a:spAutoFit/>
          </a:bodyPr>
          <a:lstStyle/>
          <a:p>
            <a:pPr algn="l"/>
            <a:r>
              <a:rPr sz="1300" b="1" i="0">
                <a:solidFill>
                  <a:srgbClr val="1A202C"/>
                </a:solidFill>
                <a:latin typeface="Calibri"/>
              </a:rPr>
              <a:t>Longevity &amp; Optimization</a:t>
            </a:r>
          </a:p>
        </p:txBody>
      </p:sp>
      <p:sp>
        <p:nvSpPr>
          <p:cNvPr id="29" name="TextBox 28"/>
          <p:cNvSpPr txBox="1"/>
          <p:nvPr/>
        </p:nvSpPr>
        <p:spPr>
          <a:xfrm>
            <a:off x="6156960" y="1752408"/>
            <a:ext cx="2438400" cy="274320"/>
          </a:xfrm>
          <a:prstGeom prst="rect">
            <a:avLst/>
          </a:prstGeom>
          <a:noFill/>
        </p:spPr>
        <p:txBody>
          <a:bodyPr wrap="square">
            <a:spAutoFit/>
          </a:bodyPr>
          <a:lstStyle/>
          <a:p>
            <a:pPr algn="l"/>
            <a:r>
              <a:rPr sz="1600" b="1" i="0">
                <a:solidFill>
                  <a:srgbClr val="A8791F"/>
                </a:solidFill>
                <a:latin typeface="Calibri"/>
              </a:rPr>
              <a:t>$27B Recovery tech by 2027</a:t>
            </a:r>
          </a:p>
        </p:txBody>
      </p:sp>
      <p:sp>
        <p:nvSpPr>
          <p:cNvPr id="30" name="Rectangle 29"/>
          <p:cNvSpPr/>
          <p:nvPr/>
        </p:nvSpPr>
        <p:spPr>
          <a:xfrm>
            <a:off x="6156960" y="2118168"/>
            <a:ext cx="2438400" cy="9525"/>
          </a:xfrm>
          <a:prstGeom prst="rect">
            <a:avLst/>
          </a:prstGeom>
          <a:solidFill>
            <a:srgbClr val="CBD5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1" name="TextBox 30"/>
          <p:cNvSpPr txBox="1"/>
          <p:nvPr/>
        </p:nvSpPr>
        <p:spPr>
          <a:xfrm>
            <a:off x="6156960" y="2301048"/>
            <a:ext cx="2438400" cy="2157192"/>
          </a:xfrm>
          <a:prstGeom prst="rect">
            <a:avLst/>
          </a:prstGeom>
          <a:noFill/>
        </p:spPr>
        <p:txBody>
          <a:bodyPr wrap="square">
            <a:spAutoFit/>
          </a:bodyPr>
          <a:lstStyle/>
          <a:p>
            <a:pPr algn="l">
              <a:lnSpc>
                <a:spcPts val="1814"/>
              </a:lnSpc>
            </a:pPr>
            <a:r>
              <a:rPr sz="1100" b="0">
                <a:solidFill>
                  <a:srgbClr val="4A5568"/>
                </a:solidFill>
                <a:latin typeface="Calibri"/>
              </a:rPr>
              <a:t>—  Sexual wellness: $40B+ globally</a:t>
            </a:r>
          </a:p>
          <a:p>
            <a:pPr algn="l">
              <a:lnSpc>
                <a:spcPts val="1814"/>
              </a:lnSpc>
            </a:pPr>
            <a:r>
              <a:rPr sz="1100" b="0">
                <a:solidFill>
                  <a:srgbClr val="4A5568"/>
                </a:solidFill>
                <a:latin typeface="Calibri"/>
              </a:rPr>
              <a:t>—  C-suite + high-performer ICP</a:t>
            </a:r>
          </a:p>
          <a:p>
            <a:pPr algn="l">
              <a:lnSpc>
                <a:spcPts val="1814"/>
              </a:lnSpc>
            </a:pPr>
            <a:r>
              <a:rPr sz="1100" b="0">
                <a:solidFill>
                  <a:srgbClr val="4A5568"/>
                </a:solidFill>
                <a:latin typeface="Calibri"/>
              </a:rPr>
              <a:t>—  Peptide &amp; IV therapy exploding</a:t>
            </a:r>
          </a:p>
          <a:p>
            <a:pPr algn="l">
              <a:lnSpc>
                <a:spcPts val="1814"/>
              </a:lnSpc>
            </a:pPr>
            <a:r>
              <a:rPr sz="1100" b="0">
                <a:solidFill>
                  <a:srgbClr val="4A5568"/>
                </a:solidFill>
                <a:latin typeface="Calibri"/>
              </a:rPr>
              <a:t>—  Membership model emerging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